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3" r:id="rId3"/>
    <p:sldId id="268" r:id="rId4"/>
    <p:sldId id="257" r:id="rId5"/>
    <p:sldId id="264" r:id="rId6"/>
    <p:sldId id="265" r:id="rId7"/>
    <p:sldId id="266" r:id="rId8"/>
    <p:sldId id="267" r:id="rId9"/>
    <p:sldId id="270" r:id="rId10"/>
    <p:sldId id="292" r:id="rId11"/>
    <p:sldId id="269" r:id="rId12"/>
    <p:sldId id="272" r:id="rId13"/>
    <p:sldId id="288" r:id="rId14"/>
    <p:sldId id="274" r:id="rId15"/>
    <p:sldId id="293" r:id="rId16"/>
    <p:sldId id="275" r:id="rId17"/>
    <p:sldId id="260" r:id="rId18"/>
    <p:sldId id="278" r:id="rId19"/>
    <p:sldId id="294" r:id="rId20"/>
    <p:sldId id="290" r:id="rId21"/>
    <p:sldId id="281" r:id="rId22"/>
    <p:sldId id="296" r:id="rId23"/>
    <p:sldId id="297" r:id="rId24"/>
    <p:sldId id="287" r:id="rId25"/>
    <p:sldId id="289"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67723FE-2E59-42C0-ADCF-51355306A77B}">
          <p14:sldIdLst>
            <p14:sldId id="256"/>
            <p14:sldId id="263"/>
            <p14:sldId id="268"/>
            <p14:sldId id="257"/>
            <p14:sldId id="264"/>
            <p14:sldId id="265"/>
            <p14:sldId id="266"/>
            <p14:sldId id="267"/>
            <p14:sldId id="270"/>
            <p14:sldId id="292"/>
            <p14:sldId id="269"/>
            <p14:sldId id="272"/>
            <p14:sldId id="288"/>
            <p14:sldId id="274"/>
            <p14:sldId id="293"/>
            <p14:sldId id="275"/>
            <p14:sldId id="260"/>
            <p14:sldId id="278"/>
            <p14:sldId id="294"/>
            <p14:sldId id="290"/>
            <p14:sldId id="281"/>
            <p14:sldId id="296"/>
            <p14:sldId id="297"/>
            <p14:sldId id="287"/>
            <p14:sldId id="289"/>
          </p14:sldIdLst>
        </p14:section>
        <p14:section name="Abschnitt ohne Titel" id="{A2D7276A-A738-409D-AC87-B72972E908B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94660" autoAdjust="0"/>
  </p:normalViewPr>
  <p:slideViewPr>
    <p:cSldViewPr snapToGrid="0">
      <p:cViewPr varScale="1">
        <p:scale>
          <a:sx n="114" d="100"/>
          <a:sy n="114" d="100"/>
        </p:scale>
        <p:origin x="96" y="2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4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ublic\Documents\Dropbox\PROsupport\Schule\IS%20Untersiggenthal\Umfrage%20Sch&#252;lerprofil%20F&#246;rderung%20erg%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93182186006908E-2"/>
          <c:y val="0.10190864073025355"/>
          <c:w val="0.44760971902640856"/>
          <c:h val="0.82245529653620886"/>
        </c:manualLayout>
      </c:layout>
      <c:pieChart>
        <c:varyColors val="1"/>
        <c:ser>
          <c:idx val="0"/>
          <c:order val="0"/>
          <c:dPt>
            <c:idx val="1"/>
            <c:bubble3D val="0"/>
            <c:spPr>
              <a:solidFill>
                <a:srgbClr val="FF0000"/>
              </a:solidFill>
            </c:spPr>
            <c:extLst>
              <c:ext xmlns:c16="http://schemas.microsoft.com/office/drawing/2014/chart" uri="{C3380CC4-5D6E-409C-BE32-E72D297353CC}">
                <c16:uniqueId val="{00000001-A24C-439F-8E66-4BCA2BF79DF4}"/>
              </c:ext>
            </c:extLst>
          </c:dPt>
          <c:dPt>
            <c:idx val="2"/>
            <c:bubble3D val="0"/>
            <c:spPr>
              <a:solidFill>
                <a:schemeClr val="accent4">
                  <a:lumMod val="60000"/>
                  <a:lumOff val="40000"/>
                </a:schemeClr>
              </a:solidFill>
            </c:spPr>
            <c:extLst>
              <c:ext xmlns:c16="http://schemas.microsoft.com/office/drawing/2014/chart" uri="{C3380CC4-5D6E-409C-BE32-E72D297353CC}">
                <c16:uniqueId val="{00000003-A24C-439F-8E66-4BCA2BF79DF4}"/>
              </c:ext>
            </c:extLst>
          </c:dPt>
          <c:dPt>
            <c:idx val="4"/>
            <c:bubble3D val="0"/>
            <c:spPr>
              <a:solidFill>
                <a:schemeClr val="accent4">
                  <a:lumMod val="75000"/>
                </a:schemeClr>
              </a:solidFill>
            </c:spPr>
            <c:extLst>
              <c:ext xmlns:c16="http://schemas.microsoft.com/office/drawing/2014/chart" uri="{C3380CC4-5D6E-409C-BE32-E72D297353CC}">
                <c16:uniqueId val="{00000005-A24C-439F-8E66-4BCA2BF79DF4}"/>
              </c:ext>
            </c:extLst>
          </c:dPt>
          <c:dLbls>
            <c:spPr>
              <a:noFill/>
              <a:ln>
                <a:noFill/>
              </a:ln>
              <a:effectLst/>
            </c:spPr>
            <c:txPr>
              <a:bodyPr wrap="square" lIns="38100" tIns="19050" rIns="38100" bIns="19050" anchor="ctr">
                <a:spAutoFit/>
              </a:bodyPr>
              <a:lstStyle/>
              <a:p>
                <a:pPr>
                  <a:defRPr sz="28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Tabelle1!$B$38:$F$38</c:f>
              <c:strCache>
                <c:ptCount val="5"/>
                <c:pt idx="0">
                  <c:v>unauffällig</c:v>
                </c:pt>
                <c:pt idx="1">
                  <c:v>auffällig, ohne SHP</c:v>
                </c:pt>
                <c:pt idx="2">
                  <c:v>SHP (mit IL)</c:v>
                </c:pt>
                <c:pt idx="3">
                  <c:v>SHP (ohne IL)</c:v>
                </c:pt>
                <c:pt idx="4">
                  <c:v>SHP (VM)</c:v>
                </c:pt>
              </c:strCache>
            </c:strRef>
          </c:cat>
          <c:val>
            <c:numRef>
              <c:f>Tabelle1!$B$39:$F$39</c:f>
              <c:numCache>
                <c:formatCode>0%</c:formatCode>
                <c:ptCount val="5"/>
                <c:pt idx="0">
                  <c:v>0.56999999999999995</c:v>
                </c:pt>
                <c:pt idx="1">
                  <c:v>0.12</c:v>
                </c:pt>
                <c:pt idx="2">
                  <c:v>0.05</c:v>
                </c:pt>
                <c:pt idx="3">
                  <c:v>0.25</c:v>
                </c:pt>
                <c:pt idx="4">
                  <c:v>0.01</c:v>
                </c:pt>
              </c:numCache>
            </c:numRef>
          </c:val>
          <c:extLst>
            <c:ext xmlns:c16="http://schemas.microsoft.com/office/drawing/2014/chart" uri="{C3380CC4-5D6E-409C-BE32-E72D297353CC}">
              <c16:uniqueId val="{00000006-A24C-439F-8E66-4BCA2BF79DF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578734902467154"/>
          <c:y val="7.9353585002815821E-2"/>
          <c:w val="0.189542671736942"/>
          <c:h val="0.75702180280638864"/>
        </c:manualLayout>
      </c:layout>
      <c:overlay val="0"/>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35586D-F08A-4B18-8331-F538637229EA}" type="datetimeFigureOut">
              <a:rPr lang="de-CH" smtClean="0"/>
              <a:t>08.09.2016</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C85F69-8C85-4083-B0B6-DAB8670D840C}" type="slidenum">
              <a:rPr lang="de-CH" smtClean="0"/>
              <a:t>‹Nr.›</a:t>
            </a:fld>
            <a:endParaRPr lang="de-CH"/>
          </a:p>
        </p:txBody>
      </p:sp>
    </p:spTree>
    <p:extLst>
      <p:ext uri="{BB962C8B-B14F-4D97-AF65-F5344CB8AC3E}">
        <p14:creationId xmlns:p14="http://schemas.microsoft.com/office/powerpoint/2010/main" val="1911944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C7077-1393-46BA-928F-4C772038EB3E}" type="datetimeFigureOut">
              <a:rPr lang="de-CH" smtClean="0"/>
              <a:t>08.09.2016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77602-1E92-4A39-9BA3-41A4475E1156}" type="slidenum">
              <a:rPr lang="de-CH" smtClean="0"/>
              <a:t>‹Nr.›</a:t>
            </a:fld>
            <a:endParaRPr lang="de-CH"/>
          </a:p>
        </p:txBody>
      </p:sp>
    </p:spTree>
    <p:extLst>
      <p:ext uri="{BB962C8B-B14F-4D97-AF65-F5344CB8AC3E}">
        <p14:creationId xmlns:p14="http://schemas.microsoft.com/office/powerpoint/2010/main" val="155767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DC277602-1E92-4A39-9BA3-41A4475E1156}" type="slidenum">
              <a:rPr lang="de-CH" smtClean="0"/>
              <a:t>1</a:t>
            </a:fld>
            <a:endParaRPr lang="de-CH"/>
          </a:p>
        </p:txBody>
      </p:sp>
    </p:spTree>
    <p:extLst>
      <p:ext uri="{BB962C8B-B14F-4D97-AF65-F5344CB8AC3E}">
        <p14:creationId xmlns:p14="http://schemas.microsoft.com/office/powerpoint/2010/main" val="184921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Ohne Integrative Schulung müsste </a:t>
            </a:r>
            <a:r>
              <a:rPr lang="de-CH" sz="1200" kern="1200" dirty="0" err="1" smtClean="0">
                <a:solidFill>
                  <a:schemeClr val="tx1"/>
                </a:solidFill>
                <a:effectLst/>
                <a:latin typeface="+mn-lt"/>
                <a:ea typeface="+mn-ea"/>
                <a:cs typeface="+mn-cs"/>
              </a:rPr>
              <a:t>Untersiggenthal</a:t>
            </a:r>
            <a:r>
              <a:rPr lang="de-CH" sz="1200" kern="1200" dirty="0" smtClean="0">
                <a:solidFill>
                  <a:schemeClr val="tx1"/>
                </a:solidFill>
                <a:effectLst/>
                <a:latin typeface="+mn-lt"/>
                <a:ea typeface="+mn-ea"/>
                <a:cs typeface="+mn-cs"/>
              </a:rPr>
              <a:t> wieder mindestens 3 Kleinklassen schaffen.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Unsere SHP</a:t>
            </a:r>
            <a:r>
              <a:rPr lang="de-CH" sz="1200" kern="1200" baseline="0" dirty="0" smtClean="0">
                <a:solidFill>
                  <a:schemeClr val="tx1"/>
                </a:solidFill>
                <a:effectLst/>
                <a:latin typeface="+mn-lt"/>
                <a:ea typeface="+mn-ea"/>
                <a:cs typeface="+mn-cs"/>
              </a:rPr>
              <a:t> wollen nicht mehr KK Lehrpersonen sein.</a:t>
            </a:r>
            <a:endParaRPr lang="de-C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Mit der Abschaffung der IHP könnten laut BKS Fr. 0,6 Mio./Jahr gespart werden. Dies bedingt einen Ausbau der Einschulungs- und Kleinklassen. Da kleine Gemeinden jedoch kaum Kleinklassen führen könnten, hätten die Gemeinden die Kosten für den Transport zu regionalen Kleinklassen und die Mittagsbetreuung zu finanzieren.</a:t>
            </a:r>
          </a:p>
        </p:txBody>
      </p:sp>
      <p:sp>
        <p:nvSpPr>
          <p:cNvPr id="4" name="Foliennummernplatzhalter 3"/>
          <p:cNvSpPr>
            <a:spLocks noGrp="1"/>
          </p:cNvSpPr>
          <p:nvPr>
            <p:ph type="sldNum" sz="quarter" idx="10"/>
          </p:nvPr>
        </p:nvSpPr>
        <p:spPr/>
        <p:txBody>
          <a:bodyPr/>
          <a:lstStyle/>
          <a:p>
            <a:fld id="{DC277602-1E92-4A39-9BA3-41A4475E1156}" type="slidenum">
              <a:rPr lang="de-CH" smtClean="0"/>
              <a:t>10</a:t>
            </a:fld>
            <a:endParaRPr lang="de-CH"/>
          </a:p>
        </p:txBody>
      </p:sp>
    </p:spTree>
    <p:extLst>
      <p:ext uri="{BB962C8B-B14F-4D97-AF65-F5344CB8AC3E}">
        <p14:creationId xmlns:p14="http://schemas.microsoft.com/office/powerpoint/2010/main" val="3471791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Im Juli 2016 haben 26 Realschüler die Schule verlassen. Alle Realschüler haben ohne Repetition die Regelschule verlassen und haben eine Anschlusslösung: 14 Schüler haben eine Lehrstelle (2 Maler, 3 Dentalassistentinnen, 1 Fachangestellte Gesundheit, 1 Fachfrau Gesundheit und Bewegung, Detailhandel, Spengler, </a:t>
            </a:r>
            <a:r>
              <a:rPr lang="de-CH" sz="1200" kern="1200" dirty="0" err="1" smtClean="0">
                <a:solidFill>
                  <a:schemeClr val="tx1"/>
                </a:solidFill>
                <a:effectLst/>
                <a:latin typeface="+mn-lt"/>
                <a:ea typeface="+mn-ea"/>
                <a:cs typeface="+mn-cs"/>
              </a:rPr>
              <a:t>Storenmonteur</a:t>
            </a:r>
            <a:r>
              <a:rPr lang="de-CH" sz="1200" kern="1200" dirty="0" smtClean="0">
                <a:solidFill>
                  <a:schemeClr val="tx1"/>
                </a:solidFill>
                <a:effectLst/>
                <a:latin typeface="+mn-lt"/>
                <a:ea typeface="+mn-ea"/>
                <a:cs typeface="+mn-cs"/>
              </a:rPr>
              <a:t>, Sanitärinstallateur, Logistiker, Autolackierer, Pferdepfleger). 12 Schüler/innen besuchen eine weiterführende Schule.</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C277602-1E92-4A39-9BA3-41A4475E1156}" type="slidenum">
              <a:rPr lang="de-CH" smtClean="0"/>
              <a:t>11</a:t>
            </a:fld>
            <a:endParaRPr lang="de-CH"/>
          </a:p>
        </p:txBody>
      </p:sp>
    </p:spTree>
    <p:extLst>
      <p:ext uri="{BB962C8B-B14F-4D97-AF65-F5344CB8AC3E}">
        <p14:creationId xmlns:p14="http://schemas.microsoft.com/office/powerpoint/2010/main" val="170443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kern="1200" dirty="0" smtClean="0">
                <a:solidFill>
                  <a:schemeClr val="tx1"/>
                </a:solidFill>
                <a:effectLst/>
                <a:latin typeface="+mn-lt"/>
                <a:ea typeface="+mn-ea"/>
                <a:cs typeface="+mn-cs"/>
              </a:rPr>
              <a:t>Die Schwächung der Schule und der Realschule hat verschiedene Ursachen. Hier einige Beispiele:</a:t>
            </a:r>
          </a:p>
          <a:p>
            <a:pPr lvl="0"/>
            <a:r>
              <a:rPr lang="de-CH" sz="1200" kern="1200" dirty="0" smtClean="0">
                <a:solidFill>
                  <a:schemeClr val="tx1"/>
                </a:solidFill>
                <a:effectLst/>
                <a:latin typeface="+mn-lt"/>
                <a:ea typeface="+mn-ea"/>
                <a:cs typeface="+mn-cs"/>
              </a:rPr>
              <a:t>2011 wurde die IQ-Grenze für die Einweisung an eine Sonderschule oder die Zuteilung von VM-Lektionen von 75 auf 70 gesenkt – diese </a:t>
            </a:r>
            <a:r>
              <a:rPr lang="de-CH" sz="1200" b="1" kern="1200" dirty="0" smtClean="0">
                <a:solidFill>
                  <a:schemeClr val="tx1"/>
                </a:solidFill>
                <a:effectLst/>
                <a:latin typeface="+mn-lt"/>
                <a:ea typeface="+mn-ea"/>
                <a:cs typeface="+mn-cs"/>
              </a:rPr>
              <a:t>schwächsten Schüler gelten seither als Regelschüler</a:t>
            </a:r>
            <a:r>
              <a:rPr lang="de-CH" sz="1200" kern="1200" dirty="0" smtClean="0">
                <a:solidFill>
                  <a:schemeClr val="tx1"/>
                </a:solidFill>
                <a:effectLst/>
                <a:latin typeface="+mn-lt"/>
                <a:ea typeface="+mn-ea"/>
                <a:cs typeface="+mn-cs"/>
              </a:rPr>
              <a:t> und besuchen die Realschule.</a:t>
            </a:r>
          </a:p>
          <a:p>
            <a:pPr lvl="0"/>
            <a:r>
              <a:rPr lang="de-CH" sz="1200" kern="1200" dirty="0" smtClean="0">
                <a:solidFill>
                  <a:schemeClr val="tx1"/>
                </a:solidFill>
                <a:effectLst/>
                <a:latin typeface="+mn-lt"/>
                <a:ea typeface="+mn-ea"/>
                <a:cs typeface="+mn-cs"/>
              </a:rPr>
              <a:t>Die Schule ist mit der Einführung des Frühenglisch 2008/2009 und der aktuellen Lehrmittel sehr </a:t>
            </a:r>
            <a:r>
              <a:rPr lang="de-CH" sz="1200" kern="1200" dirty="0" err="1" smtClean="0">
                <a:solidFill>
                  <a:schemeClr val="tx1"/>
                </a:solidFill>
                <a:effectLst/>
                <a:latin typeface="+mn-lt"/>
                <a:ea typeface="+mn-ea"/>
                <a:cs typeface="+mn-cs"/>
              </a:rPr>
              <a:t>sprachlastig</a:t>
            </a:r>
            <a:r>
              <a:rPr lang="de-CH" sz="1200" kern="1200" dirty="0" smtClean="0">
                <a:solidFill>
                  <a:schemeClr val="tx1"/>
                </a:solidFill>
                <a:effectLst/>
                <a:latin typeface="+mn-lt"/>
                <a:ea typeface="+mn-ea"/>
                <a:cs typeface="+mn-cs"/>
              </a:rPr>
              <a:t>. </a:t>
            </a:r>
          </a:p>
          <a:p>
            <a:pPr lvl="0"/>
            <a:r>
              <a:rPr lang="de-CH" sz="1200" kern="1200" dirty="0" smtClean="0">
                <a:solidFill>
                  <a:schemeClr val="tx1"/>
                </a:solidFill>
                <a:effectLst/>
                <a:latin typeface="+mn-lt"/>
                <a:ea typeface="+mn-ea"/>
                <a:cs typeface="+mn-cs"/>
              </a:rPr>
              <a:t>Der Anteil der fremdsprachigen und sprachschwachen Kinder steigt.</a:t>
            </a:r>
          </a:p>
          <a:p>
            <a:pPr lvl="0"/>
            <a:r>
              <a:rPr lang="de-CH" sz="1200" kern="1200" dirty="0" smtClean="0">
                <a:solidFill>
                  <a:schemeClr val="tx1"/>
                </a:solidFill>
                <a:effectLst/>
                <a:latin typeface="+mn-lt"/>
                <a:ea typeface="+mn-ea"/>
                <a:cs typeface="+mn-cs"/>
              </a:rPr>
              <a:t>Seit 2011 werden die Kinder ¼ Jahr früher eingeschult.</a:t>
            </a:r>
          </a:p>
          <a:p>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12</a:t>
            </a:fld>
            <a:endParaRPr lang="de-CH"/>
          </a:p>
        </p:txBody>
      </p:sp>
    </p:spTree>
    <p:extLst>
      <p:ext uri="{BB962C8B-B14F-4D97-AF65-F5344CB8AC3E}">
        <p14:creationId xmlns:p14="http://schemas.microsoft.com/office/powerpoint/2010/main" val="407258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 Test</a:t>
            </a:r>
            <a:r>
              <a:rPr lang="de-CH" baseline="0" dirty="0" smtClean="0"/>
              <a:t> Schule früher-  heute: Aus welchem Lehrmittel stammt dieser Text? Antwort:5. Primar Englisch</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13</a:t>
            </a:fld>
            <a:endParaRPr lang="de-CH"/>
          </a:p>
        </p:txBody>
      </p:sp>
    </p:spTree>
    <p:extLst>
      <p:ext uri="{BB962C8B-B14F-4D97-AF65-F5344CB8AC3E}">
        <p14:creationId xmlns:p14="http://schemas.microsoft.com/office/powerpoint/2010/main" val="409069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a:t>
            </a:r>
            <a:r>
              <a:rPr lang="de-CH" sz="1200" kern="1200" dirty="0" err="1" smtClean="0">
                <a:solidFill>
                  <a:schemeClr val="tx1"/>
                </a:solidFill>
                <a:effectLst/>
                <a:latin typeface="+mn-lt"/>
                <a:ea typeface="+mn-ea"/>
                <a:cs typeface="+mn-cs"/>
              </a:rPr>
              <a:t>Attestlehre</a:t>
            </a:r>
            <a:r>
              <a:rPr lang="de-CH" sz="1200" kern="1200" dirty="0" smtClean="0">
                <a:solidFill>
                  <a:schemeClr val="tx1"/>
                </a:solidFill>
                <a:effectLst/>
                <a:latin typeface="+mn-lt"/>
                <a:ea typeface="+mn-ea"/>
                <a:cs typeface="+mn-cs"/>
              </a:rPr>
              <a:t> ist die reguläre Berufsausbildung für schwächere Schüler und für Schüler mit individuellen Lernzielen. </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14</a:t>
            </a:fld>
            <a:endParaRPr lang="de-CH"/>
          </a:p>
        </p:txBody>
      </p:sp>
    </p:spTree>
    <p:extLst>
      <p:ext uri="{BB962C8B-B14F-4D97-AF65-F5344CB8AC3E}">
        <p14:creationId xmlns:p14="http://schemas.microsoft.com/office/powerpoint/2010/main" val="204295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C277602-1E92-4A39-9BA3-41A4475E1156}" type="slidenum">
              <a:rPr lang="de-CH" smtClean="0"/>
              <a:t>15</a:t>
            </a:fld>
            <a:endParaRPr lang="de-CH"/>
          </a:p>
        </p:txBody>
      </p:sp>
    </p:spTree>
    <p:extLst>
      <p:ext uri="{BB962C8B-B14F-4D97-AF65-F5344CB8AC3E}">
        <p14:creationId xmlns:p14="http://schemas.microsoft.com/office/powerpoint/2010/main" val="252060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Heute </a:t>
            </a:r>
            <a:r>
              <a:rPr lang="de-CH" sz="1200" b="1" kern="1200" dirty="0" smtClean="0">
                <a:solidFill>
                  <a:schemeClr val="tx1"/>
                </a:solidFill>
                <a:effectLst/>
                <a:latin typeface="+mn-lt"/>
                <a:ea typeface="+mn-ea"/>
                <a:cs typeface="+mn-cs"/>
              </a:rPr>
              <a:t>profitiert rund ein Drittel der Schüler von der Anwesenheit der SHP</a:t>
            </a:r>
            <a:r>
              <a:rPr lang="de-CH" sz="1200" kern="1200" dirty="0" smtClean="0">
                <a:solidFill>
                  <a:schemeClr val="tx1"/>
                </a:solidFill>
                <a:effectLst/>
                <a:latin typeface="+mn-lt"/>
                <a:ea typeface="+mn-ea"/>
                <a:cs typeface="+mn-cs"/>
              </a:rPr>
              <a:t>, auch wenn sie weder IL noch VM haben.</a:t>
            </a:r>
          </a:p>
          <a:p>
            <a:r>
              <a:rPr lang="de-CH" sz="1200" kern="1200" dirty="0" smtClean="0">
                <a:solidFill>
                  <a:schemeClr val="tx1"/>
                </a:solidFill>
                <a:effectLst/>
                <a:latin typeface="+mn-lt"/>
                <a:ea typeface="+mn-ea"/>
                <a:cs typeface="+mn-cs"/>
              </a:rPr>
              <a:t>Bei einer Abschaffung bestünde die Regelklasse aus rund ¼ Schülern mit Lern-, Disziplin-, Verhaltens- oder anderen Auffälligkeiten – </a:t>
            </a:r>
            <a:r>
              <a:rPr lang="de-CH" sz="1200" b="1" kern="1200" dirty="0" smtClean="0">
                <a:solidFill>
                  <a:schemeClr val="tx1"/>
                </a:solidFill>
                <a:effectLst/>
                <a:latin typeface="+mn-lt"/>
                <a:ea typeface="+mn-ea"/>
                <a:cs typeface="+mn-cs"/>
              </a:rPr>
              <a:t>aber ohne fachlichen Support</a:t>
            </a:r>
            <a:r>
              <a:rPr lang="de-CH" sz="1200" kern="1200" dirty="0" smtClean="0">
                <a:solidFill>
                  <a:schemeClr val="tx1"/>
                </a:solidFill>
                <a:effectLst/>
                <a:latin typeface="+mn-lt"/>
                <a:ea typeface="+mn-ea"/>
                <a:cs typeface="+mn-cs"/>
              </a:rPr>
              <a:t>. </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16</a:t>
            </a:fld>
            <a:endParaRPr lang="de-CH"/>
          </a:p>
        </p:txBody>
      </p:sp>
    </p:spTree>
    <p:extLst>
      <p:ext uri="{BB962C8B-B14F-4D97-AF65-F5344CB8AC3E}">
        <p14:creationId xmlns:p14="http://schemas.microsoft.com/office/powerpoint/2010/main" val="11280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 Blick in den Alltag mit der SHP</a:t>
            </a:r>
            <a:r>
              <a:rPr lang="de-CH" baseline="0" dirty="0" smtClean="0"/>
              <a:t> in der </a:t>
            </a:r>
            <a:r>
              <a:rPr lang="de-CH" dirty="0" smtClean="0"/>
              <a:t> 5. Primar 21 Kinder</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17</a:t>
            </a:fld>
            <a:endParaRPr lang="de-CH"/>
          </a:p>
        </p:txBody>
      </p:sp>
    </p:spTree>
    <p:extLst>
      <p:ext uri="{BB962C8B-B14F-4D97-AF65-F5344CB8AC3E}">
        <p14:creationId xmlns:p14="http://schemas.microsoft.com/office/powerpoint/2010/main" val="166849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dirty="0" smtClean="0"/>
              <a:t>24</a:t>
            </a:r>
            <a:r>
              <a:rPr lang="de-CH" baseline="0" dirty="0" smtClean="0"/>
              <a:t> Lektionen ohne SHP pro Woche.</a:t>
            </a:r>
            <a:r>
              <a:rPr lang="de-CH" sz="1200" kern="1200" dirty="0" smtClean="0">
                <a:solidFill>
                  <a:schemeClr val="tx1"/>
                </a:solidFill>
                <a:effectLst/>
                <a:latin typeface="+mn-lt"/>
                <a:ea typeface="+mn-ea"/>
                <a:cs typeface="+mn-cs"/>
              </a:rPr>
              <a:t> Es sind nicht die Kinder mit Lernschwierigkeiten, die einen erheblichen Mehraufwand in der Betreuung verursachen, sondern diejenigen mit Entwicklungsstörungen und Verhaltensauffälligkeiten. Diese Kinder gehören eigentlich in eine Sonderschule, können aber ohne das Einverständnis der Eltern dort nur schwer zugewiesen werden. Bleiben sie aber ohne SHP-Unterstützung in der Regelklasse,</a:t>
            </a:r>
            <a:r>
              <a:rPr lang="de-CH" sz="1200" b="1" kern="1200" dirty="0" smtClean="0">
                <a:solidFill>
                  <a:schemeClr val="tx1"/>
                </a:solidFill>
                <a:effectLst/>
                <a:latin typeface="+mn-lt"/>
                <a:ea typeface="+mn-ea"/>
                <a:cs typeface="+mn-cs"/>
              </a:rPr>
              <a:t> leidet die ganze Klasse</a:t>
            </a:r>
            <a:r>
              <a:rPr lang="de-CH" sz="1200" kern="1200" dirty="0" smtClean="0">
                <a:solidFill>
                  <a:schemeClr val="tx1"/>
                </a:solidFill>
                <a:effectLst/>
                <a:latin typeface="+mn-lt"/>
                <a:ea typeface="+mn-ea"/>
                <a:cs typeface="+mn-cs"/>
              </a:rPr>
              <a:t> darunter.</a:t>
            </a:r>
          </a:p>
          <a:p>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18</a:t>
            </a:fld>
            <a:endParaRPr lang="de-CH"/>
          </a:p>
        </p:txBody>
      </p:sp>
    </p:spTree>
    <p:extLst>
      <p:ext uri="{BB962C8B-B14F-4D97-AF65-F5344CB8AC3E}">
        <p14:creationId xmlns:p14="http://schemas.microsoft.com/office/powerpoint/2010/main" val="3415452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C277602-1E92-4A39-9BA3-41A4475E1156}" type="slidenum">
              <a:rPr lang="de-CH" smtClean="0"/>
              <a:t>19</a:t>
            </a:fld>
            <a:endParaRPr lang="de-CH"/>
          </a:p>
        </p:txBody>
      </p:sp>
    </p:spTree>
    <p:extLst>
      <p:ext uri="{BB962C8B-B14F-4D97-AF65-F5344CB8AC3E}">
        <p14:creationId xmlns:p14="http://schemas.microsoft.com/office/powerpoint/2010/main" val="41821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2</a:t>
            </a:fld>
            <a:endParaRPr lang="de-CH"/>
          </a:p>
        </p:txBody>
      </p:sp>
    </p:spTree>
    <p:extLst>
      <p:ext uri="{BB962C8B-B14F-4D97-AF65-F5344CB8AC3E}">
        <p14:creationId xmlns:p14="http://schemas.microsoft.com/office/powerpoint/2010/main" val="240554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Arbeit in Lerngruppen mit der SHP 1. am Wochenplan Besprechung, 2. Training</a:t>
            </a:r>
            <a:r>
              <a:rPr lang="de-CH" baseline="0" dirty="0" smtClean="0"/>
              <a:t> Mathe</a:t>
            </a:r>
          </a:p>
          <a:p>
            <a:pPr lvl="0"/>
            <a:r>
              <a:rPr lang="de-CH" sz="1200" kern="1200" dirty="0" smtClean="0">
                <a:solidFill>
                  <a:schemeClr val="tx1"/>
                </a:solidFill>
                <a:effectLst/>
                <a:latin typeface="+mn-lt"/>
                <a:ea typeface="+mn-ea"/>
                <a:cs typeface="+mn-cs"/>
              </a:rPr>
              <a:t>Die SHP passt Stoffpläne/Inhalte für die schwachen </a:t>
            </a:r>
            <a:r>
              <a:rPr lang="de-CH" sz="1200" b="1" kern="1200" dirty="0" smtClean="0">
                <a:solidFill>
                  <a:schemeClr val="tx1"/>
                </a:solidFill>
                <a:effectLst/>
                <a:latin typeface="+mn-lt"/>
                <a:ea typeface="+mn-ea"/>
                <a:cs typeface="+mn-cs"/>
              </a:rPr>
              <a:t>und</a:t>
            </a:r>
            <a:r>
              <a:rPr lang="de-CH" sz="1200" kern="1200" dirty="0" smtClean="0">
                <a:solidFill>
                  <a:schemeClr val="tx1"/>
                </a:solidFill>
                <a:effectLst/>
                <a:latin typeface="+mn-lt"/>
                <a:ea typeface="+mn-ea"/>
                <a:cs typeface="+mn-cs"/>
              </a:rPr>
              <a:t> starken Schüler 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20</a:t>
            </a:fld>
            <a:endParaRPr lang="de-CH"/>
          </a:p>
        </p:txBody>
      </p:sp>
    </p:spTree>
    <p:extLst>
      <p:ext uri="{BB962C8B-B14F-4D97-AF65-F5344CB8AC3E}">
        <p14:creationId xmlns:p14="http://schemas.microsoft.com/office/powerpoint/2010/main" val="316881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t>Teamteaching</a:t>
            </a:r>
            <a:r>
              <a:rPr lang="de-CH" dirty="0" smtClean="0"/>
              <a:t>:</a:t>
            </a:r>
            <a:r>
              <a:rPr lang="de-CH" baseline="0" dirty="0" smtClean="0"/>
              <a:t> 1. </a:t>
            </a:r>
            <a:r>
              <a:rPr lang="de-CH" dirty="0" smtClean="0"/>
              <a:t>Einführung, </a:t>
            </a:r>
          </a:p>
          <a:p>
            <a:r>
              <a:rPr lang="de-CH" dirty="0" smtClean="0"/>
              <a:t>2. </a:t>
            </a:r>
            <a:r>
              <a:rPr lang="de-CH" baseline="0" dirty="0" smtClean="0"/>
              <a:t>Überprüfung. </a:t>
            </a:r>
            <a:r>
              <a:rPr lang="de-CH" dirty="0" smtClean="0"/>
              <a:t>Die Lehrerin hat Zeit</a:t>
            </a:r>
            <a:r>
              <a:rPr lang="de-CH" baseline="0" dirty="0" smtClean="0"/>
              <a:t> für eine Gruppe Kinder.</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21</a:t>
            </a:fld>
            <a:endParaRPr lang="de-CH"/>
          </a:p>
        </p:txBody>
      </p:sp>
    </p:spTree>
    <p:extLst>
      <p:ext uri="{BB962C8B-B14F-4D97-AF65-F5344CB8AC3E}">
        <p14:creationId xmlns:p14="http://schemas.microsoft.com/office/powerpoint/2010/main" val="19972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Die Integrative Schulung ist der </a:t>
            </a:r>
            <a:r>
              <a:rPr lang="de-CH" sz="1200" b="1" kern="1200" dirty="0" smtClean="0">
                <a:solidFill>
                  <a:schemeClr val="tx1"/>
                </a:solidFill>
                <a:effectLst/>
                <a:latin typeface="+mn-lt"/>
                <a:ea typeface="+mn-ea"/>
                <a:cs typeface="+mn-cs"/>
              </a:rPr>
              <a:t>Motor für Unterrichtsentwicklung</a:t>
            </a:r>
            <a:r>
              <a:rPr lang="de-CH" sz="1200" kern="1200" dirty="0" smtClean="0">
                <a:solidFill>
                  <a:schemeClr val="tx1"/>
                </a:solidFill>
                <a:effectLst/>
                <a:latin typeface="+mn-lt"/>
                <a:ea typeface="+mn-ea"/>
                <a:cs typeface="+mn-cs"/>
              </a:rPr>
              <a:t>. So entstanden Lerngruppen für Mathe- und Leseförderung, spezielle Leistungsgruppen, Lernateliers, Elternkurse, und vieles mehr.</a:t>
            </a:r>
          </a:p>
          <a:p>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22</a:t>
            </a:fld>
            <a:endParaRPr lang="de-CH"/>
          </a:p>
        </p:txBody>
      </p:sp>
    </p:spTree>
    <p:extLst>
      <p:ext uri="{BB962C8B-B14F-4D97-AF65-F5344CB8AC3E}">
        <p14:creationId xmlns:p14="http://schemas.microsoft.com/office/powerpoint/2010/main" val="984546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C277602-1E92-4A39-9BA3-41A4475E1156}" type="slidenum">
              <a:rPr lang="de-CH" smtClean="0"/>
              <a:t>23</a:t>
            </a:fld>
            <a:endParaRPr lang="de-CH"/>
          </a:p>
        </p:txBody>
      </p:sp>
    </p:spTree>
    <p:extLst>
      <p:ext uri="{BB962C8B-B14F-4D97-AF65-F5344CB8AC3E}">
        <p14:creationId xmlns:p14="http://schemas.microsoft.com/office/powerpoint/2010/main" val="664797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Die schulische Heilpädagogin ist in mehreren Klassen, Teams und Stufen tätig. Sie </a:t>
            </a:r>
            <a:r>
              <a:rPr lang="de-CH" sz="1200" b="1" kern="1200" dirty="0" smtClean="0">
                <a:solidFill>
                  <a:schemeClr val="tx1"/>
                </a:solidFill>
                <a:effectLst/>
                <a:latin typeface="+mn-lt"/>
                <a:ea typeface="+mn-ea"/>
                <a:cs typeface="+mn-cs"/>
              </a:rPr>
              <a:t>vermittelt übergreifend die Best Practice-Erfahrungen</a:t>
            </a:r>
            <a:r>
              <a:rPr lang="de-CH" sz="1200" kern="1200" dirty="0" smtClean="0">
                <a:solidFill>
                  <a:schemeClr val="tx1"/>
                </a:solidFill>
                <a:effectLst/>
                <a:latin typeface="+mn-lt"/>
                <a:ea typeface="+mn-ea"/>
                <a:cs typeface="+mn-cs"/>
              </a:rPr>
              <a:t> und macht sie allen zugänglich.</a:t>
            </a:r>
          </a:p>
          <a:p>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24</a:t>
            </a:fld>
            <a:endParaRPr lang="de-CH"/>
          </a:p>
        </p:txBody>
      </p:sp>
    </p:spTree>
    <p:extLst>
      <p:ext uri="{BB962C8B-B14F-4D97-AF65-F5344CB8AC3E}">
        <p14:creationId xmlns:p14="http://schemas.microsoft.com/office/powerpoint/2010/main" val="812482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DC277602-1E92-4A39-9BA3-41A4475E1156}" type="slidenum">
              <a:rPr lang="de-CH" smtClean="0"/>
              <a:t>25</a:t>
            </a:fld>
            <a:endParaRPr lang="de-CH"/>
          </a:p>
        </p:txBody>
      </p:sp>
    </p:spTree>
    <p:extLst>
      <p:ext uri="{BB962C8B-B14F-4D97-AF65-F5344CB8AC3E}">
        <p14:creationId xmlns:p14="http://schemas.microsoft.com/office/powerpoint/2010/main" val="16702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Einführung der Integrativen Schule 2010/11,</a:t>
            </a:r>
            <a:r>
              <a:rPr lang="de-CH" baseline="0" dirty="0" smtClean="0"/>
              <a:t> </a:t>
            </a:r>
            <a:br>
              <a:rPr lang="de-CH" baseline="0" dirty="0" smtClean="0"/>
            </a:br>
            <a:r>
              <a:rPr lang="de-CH" baseline="0" dirty="0" smtClean="0"/>
              <a:t>Die Gemeinde unterstützte den KIGA mit Lektionen für IHP vom Start weg.</a:t>
            </a:r>
          </a:p>
        </p:txBody>
      </p:sp>
      <p:sp>
        <p:nvSpPr>
          <p:cNvPr id="4" name="Foliennummernplatzhalter 3"/>
          <p:cNvSpPr>
            <a:spLocks noGrp="1"/>
          </p:cNvSpPr>
          <p:nvPr>
            <p:ph type="sldNum" sz="quarter" idx="10"/>
          </p:nvPr>
        </p:nvSpPr>
        <p:spPr/>
        <p:txBody>
          <a:bodyPr/>
          <a:lstStyle/>
          <a:p>
            <a:fld id="{DC277602-1E92-4A39-9BA3-41A4475E1156}" type="slidenum">
              <a:rPr lang="de-CH" smtClean="0"/>
              <a:t>3</a:t>
            </a:fld>
            <a:endParaRPr lang="de-CH"/>
          </a:p>
        </p:txBody>
      </p:sp>
    </p:spTree>
    <p:extLst>
      <p:ext uri="{BB962C8B-B14F-4D97-AF65-F5344CB8AC3E}">
        <p14:creationId xmlns:p14="http://schemas.microsoft.com/office/powerpoint/2010/main" val="71031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Heterogenität 1</a:t>
            </a:r>
          </a:p>
          <a:p>
            <a:r>
              <a:rPr lang="de-CH" dirty="0" smtClean="0"/>
              <a:t>Zusammensetzung der Klassen:</a:t>
            </a:r>
          </a:p>
          <a:p>
            <a:r>
              <a:rPr lang="de-CH" dirty="0" smtClean="0"/>
              <a:t>Grosse</a:t>
            </a:r>
            <a:r>
              <a:rPr lang="de-CH" baseline="0" dirty="0" smtClean="0"/>
              <a:t> Klassen und grosse Heterogenität in den Klassen</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4</a:t>
            </a:fld>
            <a:endParaRPr lang="de-CH"/>
          </a:p>
        </p:txBody>
      </p:sp>
    </p:spTree>
    <p:extLst>
      <p:ext uri="{BB962C8B-B14F-4D97-AF65-F5344CB8AC3E}">
        <p14:creationId xmlns:p14="http://schemas.microsoft.com/office/powerpoint/2010/main" val="331762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Heterogenität 2:</a:t>
            </a:r>
          </a:p>
          <a:p>
            <a:r>
              <a:rPr lang="de-CH" sz="1200" kern="1200" dirty="0" smtClean="0">
                <a:solidFill>
                  <a:schemeClr val="tx1"/>
                </a:solidFill>
                <a:effectLst/>
                <a:latin typeface="+mn-lt"/>
                <a:ea typeface="+mn-ea"/>
                <a:cs typeface="+mn-cs"/>
              </a:rPr>
              <a:t>Beispiel Kindergraten: Altersunterschied:</a:t>
            </a:r>
            <a:r>
              <a:rPr lang="de-CH" sz="1200"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Jüngstes Kind 4,1 Jahre und das älteste Kind 6,8 Jahre </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5</a:t>
            </a:fld>
            <a:endParaRPr lang="de-CH"/>
          </a:p>
        </p:txBody>
      </p:sp>
    </p:spTree>
    <p:extLst>
      <p:ext uri="{BB962C8B-B14F-4D97-AF65-F5344CB8AC3E}">
        <p14:creationId xmlns:p14="http://schemas.microsoft.com/office/powerpoint/2010/main" val="300564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000" dirty="0" smtClean="0"/>
          </a:p>
          <a:p>
            <a:r>
              <a:rPr lang="de-CH" sz="1000" dirty="0" smtClean="0"/>
              <a:t>Heterogenität 3: </a:t>
            </a:r>
            <a:br>
              <a:rPr lang="de-CH" sz="1000" dirty="0" smtClean="0"/>
            </a:br>
            <a:r>
              <a:rPr lang="de-CH" sz="1000" dirty="0" smtClean="0"/>
              <a:t>Grosse Entwicklungs</a:t>
            </a:r>
            <a:r>
              <a:rPr lang="de-CH" sz="1000" baseline="0" dirty="0" smtClean="0"/>
              <a:t>unterschiede im KIGA</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endParaRPr lang="de-CH" sz="1000" baseline="0" dirty="0" smtClean="0"/>
          </a:p>
          <a:p>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6</a:t>
            </a:fld>
            <a:endParaRPr lang="de-CH"/>
          </a:p>
        </p:txBody>
      </p:sp>
    </p:spTree>
    <p:extLst>
      <p:ext uri="{BB962C8B-B14F-4D97-AF65-F5344CB8AC3E}">
        <p14:creationId xmlns:p14="http://schemas.microsoft.com/office/powerpoint/2010/main" val="353627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Welche</a:t>
            </a:r>
            <a:r>
              <a:rPr lang="de-CH" baseline="0" dirty="0" smtClean="0"/>
              <a:t> Kinder gehen in eine Regelklasse?</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7</a:t>
            </a:fld>
            <a:endParaRPr lang="de-CH"/>
          </a:p>
        </p:txBody>
      </p:sp>
    </p:spTree>
    <p:extLst>
      <p:ext uri="{BB962C8B-B14F-4D97-AF65-F5344CB8AC3E}">
        <p14:creationId xmlns:p14="http://schemas.microsoft.com/office/powerpoint/2010/main" val="408833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Was</a:t>
            </a:r>
            <a:r>
              <a:rPr lang="de-CH" baseline="0" dirty="0" smtClean="0"/>
              <a:t> genau ist Integrative Schulung? Ressourcen </a:t>
            </a:r>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8</a:t>
            </a:fld>
            <a:endParaRPr lang="de-CH"/>
          </a:p>
        </p:txBody>
      </p:sp>
    </p:spTree>
    <p:extLst>
      <p:ext uri="{BB962C8B-B14F-4D97-AF65-F5344CB8AC3E}">
        <p14:creationId xmlns:p14="http://schemas.microsoft.com/office/powerpoint/2010/main" val="411952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kern="1200" dirty="0" smtClean="0">
                <a:solidFill>
                  <a:schemeClr val="tx1"/>
                </a:solidFill>
                <a:effectLst/>
                <a:latin typeface="+mn-lt"/>
                <a:ea typeface="+mn-ea"/>
                <a:cs typeface="+mn-cs"/>
              </a:rPr>
              <a:t>Trotz knappen Ressourcen für die Integrative Schulung sind </a:t>
            </a:r>
            <a:r>
              <a:rPr lang="de-CH" sz="1200" b="1" kern="1200" dirty="0" smtClean="0">
                <a:solidFill>
                  <a:schemeClr val="tx1"/>
                </a:solidFill>
                <a:effectLst/>
                <a:latin typeface="+mn-lt"/>
                <a:ea typeface="+mn-ea"/>
                <a:cs typeface="+mn-cs"/>
              </a:rPr>
              <a:t>71.3 %</a:t>
            </a:r>
            <a:r>
              <a:rPr lang="de-CH" sz="1200" kern="1200" dirty="0" smtClean="0">
                <a:solidFill>
                  <a:schemeClr val="tx1"/>
                </a:solidFill>
                <a:effectLst/>
                <a:latin typeface="+mn-lt"/>
                <a:ea typeface="+mn-ea"/>
                <a:cs typeface="+mn-cs"/>
              </a:rPr>
              <a:t> der befragten Lehrpersonen im Kanton Aargau mit der Umsetzung der Integrativen Schulung </a:t>
            </a:r>
            <a:r>
              <a:rPr lang="de-CH" sz="1200" b="1" kern="1200" dirty="0" smtClean="0">
                <a:solidFill>
                  <a:schemeClr val="tx1"/>
                </a:solidFill>
                <a:effectLst/>
                <a:latin typeface="+mn-lt"/>
                <a:ea typeface="+mn-ea"/>
                <a:cs typeface="+mn-cs"/>
              </a:rPr>
              <a:t>ziemlich bis vollkommen zufrieden</a:t>
            </a:r>
            <a:r>
              <a:rPr lang="de-CH" sz="1200" kern="1200" dirty="0" smtClean="0">
                <a:solidFill>
                  <a:schemeClr val="tx1"/>
                </a:solidFill>
                <a:effectLst/>
                <a:latin typeface="+mn-lt"/>
                <a:ea typeface="+mn-ea"/>
                <a:cs typeface="+mn-cs"/>
              </a:rPr>
              <a:t>.</a:t>
            </a:r>
          </a:p>
          <a:p>
            <a:pPr lvl="0"/>
            <a:r>
              <a:rPr lang="de-CH" sz="1200" kern="1200" dirty="0" smtClean="0">
                <a:solidFill>
                  <a:schemeClr val="tx1"/>
                </a:solidFill>
                <a:effectLst/>
                <a:latin typeface="+mn-lt"/>
                <a:ea typeface="+mn-ea"/>
                <a:cs typeface="+mn-cs"/>
              </a:rPr>
              <a:t>Der Gesamtregierungsrat lehnt die </a:t>
            </a:r>
            <a:r>
              <a:rPr lang="de-CH" sz="1200" kern="1200" dirty="0" err="1" smtClean="0">
                <a:solidFill>
                  <a:schemeClr val="tx1"/>
                </a:solidFill>
                <a:effectLst/>
                <a:latin typeface="+mn-lt"/>
                <a:ea typeface="+mn-ea"/>
                <a:cs typeface="+mn-cs"/>
              </a:rPr>
              <a:t>Motionen</a:t>
            </a:r>
            <a:r>
              <a:rPr lang="de-CH" sz="1200" kern="1200" dirty="0" smtClean="0">
                <a:solidFill>
                  <a:schemeClr val="tx1"/>
                </a:solidFill>
                <a:effectLst/>
                <a:latin typeface="+mn-lt"/>
                <a:ea typeface="+mn-ea"/>
                <a:cs typeface="+mn-cs"/>
              </a:rPr>
              <a:t> ab.</a:t>
            </a:r>
          </a:p>
          <a:p>
            <a:pPr lvl="0"/>
            <a:r>
              <a:rPr lang="de-CH" sz="1200" kern="1200" dirty="0" smtClean="0">
                <a:solidFill>
                  <a:schemeClr val="tx1"/>
                </a:solidFill>
                <a:effectLst/>
                <a:latin typeface="+mn-lt"/>
                <a:ea typeface="+mn-ea"/>
                <a:cs typeface="+mn-cs"/>
              </a:rPr>
              <a:t>Der Lehrerverband und der Schulleitungsverband lehnen die </a:t>
            </a:r>
            <a:r>
              <a:rPr lang="de-CH" sz="1200" kern="1200" dirty="0" err="1" smtClean="0">
                <a:solidFill>
                  <a:schemeClr val="tx1"/>
                </a:solidFill>
                <a:effectLst/>
                <a:latin typeface="+mn-lt"/>
                <a:ea typeface="+mn-ea"/>
                <a:cs typeface="+mn-cs"/>
              </a:rPr>
              <a:t>Motionen</a:t>
            </a:r>
            <a:r>
              <a:rPr lang="de-CH" sz="1200" kern="1200" dirty="0" smtClean="0">
                <a:solidFill>
                  <a:schemeClr val="tx1"/>
                </a:solidFill>
                <a:effectLst/>
                <a:latin typeface="+mn-lt"/>
                <a:ea typeface="+mn-ea"/>
                <a:cs typeface="+mn-cs"/>
              </a:rPr>
              <a:t> ab.</a:t>
            </a:r>
          </a:p>
          <a:p>
            <a:pPr lvl="0"/>
            <a:r>
              <a:rPr lang="de-CH" sz="1200" kern="1200" dirty="0" smtClean="0">
                <a:solidFill>
                  <a:schemeClr val="tx1"/>
                </a:solidFill>
                <a:effectLst/>
                <a:latin typeface="+mn-lt"/>
                <a:ea typeface="+mn-ea"/>
                <a:cs typeface="+mn-cs"/>
              </a:rPr>
              <a:t>Die Ausbildung zur Lehrperson an der FHNW (für Aargau, Solothurn, Basel) basiert auf dem Modell der Integrativen Schulung.</a:t>
            </a:r>
          </a:p>
          <a:p>
            <a:r>
              <a:rPr lang="de-CH" sz="1200" kern="1200" dirty="0" smtClean="0">
                <a:solidFill>
                  <a:schemeClr val="tx1"/>
                </a:solidFill>
                <a:effectLst/>
                <a:latin typeface="+mn-lt"/>
                <a:ea typeface="+mn-ea"/>
                <a:cs typeface="+mn-cs"/>
              </a:rPr>
              <a:t>Bei einer Abschaffung würden in 194 Gemeinden deren Schulen und Eltern stark verunsichert. </a:t>
            </a:r>
          </a:p>
          <a:p>
            <a:r>
              <a:rPr lang="de-CH" sz="1200" kern="1200" dirty="0" smtClean="0">
                <a:solidFill>
                  <a:schemeClr val="tx1"/>
                </a:solidFill>
                <a:effectLst/>
                <a:latin typeface="+mn-lt"/>
                <a:ea typeface="+mn-ea"/>
                <a:cs typeface="+mn-cs"/>
              </a:rPr>
              <a:t>7 Jahre Aufbauarbeit wären „in den Sand gesetzt“ und Millionen von Steuerfranken verschleudert.</a:t>
            </a:r>
          </a:p>
          <a:p>
            <a:endParaRPr lang="de-CH" dirty="0"/>
          </a:p>
        </p:txBody>
      </p:sp>
      <p:sp>
        <p:nvSpPr>
          <p:cNvPr id="4" name="Foliennummernplatzhalter 3"/>
          <p:cNvSpPr>
            <a:spLocks noGrp="1"/>
          </p:cNvSpPr>
          <p:nvPr>
            <p:ph type="sldNum" sz="quarter" idx="10"/>
          </p:nvPr>
        </p:nvSpPr>
        <p:spPr/>
        <p:txBody>
          <a:bodyPr/>
          <a:lstStyle/>
          <a:p>
            <a:fld id="{DC277602-1E92-4A39-9BA3-41A4475E1156}" type="slidenum">
              <a:rPr lang="de-CH" smtClean="0"/>
              <a:t>9</a:t>
            </a:fld>
            <a:endParaRPr lang="de-CH"/>
          </a:p>
        </p:txBody>
      </p:sp>
    </p:spTree>
    <p:extLst>
      <p:ext uri="{BB962C8B-B14F-4D97-AF65-F5344CB8AC3E}">
        <p14:creationId xmlns:p14="http://schemas.microsoft.com/office/powerpoint/2010/main" val="241205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5BEA426D-E66F-4256-BF4F-3355AAD970CC}" type="datetimeFigureOut">
              <a:rPr lang="de-CH" smtClean="0"/>
              <a:t>08.09.2016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21770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BEA426D-E66F-4256-BF4F-3355AAD970CC}" type="datetimeFigureOut">
              <a:rPr lang="de-CH" smtClean="0"/>
              <a:t>08.09.2016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110403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BEA426D-E66F-4256-BF4F-3355AAD970CC}" type="datetimeFigureOut">
              <a:rPr lang="de-CH" smtClean="0"/>
              <a:t>08.09.2016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319476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BEA426D-E66F-4256-BF4F-3355AAD970CC}" type="datetimeFigureOut">
              <a:rPr lang="de-CH" smtClean="0"/>
              <a:t>08.09.2016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109517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5BEA426D-E66F-4256-BF4F-3355AAD970CC}" type="datetimeFigureOut">
              <a:rPr lang="de-CH" smtClean="0"/>
              <a:t>08.09.2016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233817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5BEA426D-E66F-4256-BF4F-3355AAD970CC}" type="datetimeFigureOut">
              <a:rPr lang="de-CH" smtClean="0"/>
              <a:t>08.09.2016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175723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5BEA426D-E66F-4256-BF4F-3355AAD970CC}" type="datetimeFigureOut">
              <a:rPr lang="de-CH" smtClean="0"/>
              <a:t>08.09.2016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62583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5BEA426D-E66F-4256-BF4F-3355AAD970CC}" type="datetimeFigureOut">
              <a:rPr lang="de-CH" smtClean="0"/>
              <a:t>08.09.2016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89485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BEA426D-E66F-4256-BF4F-3355AAD970CC}" type="datetimeFigureOut">
              <a:rPr lang="de-CH" smtClean="0"/>
              <a:t>08.09.2016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299465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5BEA426D-E66F-4256-BF4F-3355AAD970CC}" type="datetimeFigureOut">
              <a:rPr lang="de-CH" smtClean="0"/>
              <a:t>08.09.2016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183313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5BEA426D-E66F-4256-BF4F-3355AAD970CC}" type="datetimeFigureOut">
              <a:rPr lang="de-CH" smtClean="0"/>
              <a:t>08.09.2016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FED4135-6875-4053-9239-ED20FBF3263C}" type="slidenum">
              <a:rPr lang="de-CH" smtClean="0"/>
              <a:t>‹Nr.›</a:t>
            </a:fld>
            <a:endParaRPr lang="de-CH"/>
          </a:p>
        </p:txBody>
      </p:sp>
    </p:spTree>
    <p:extLst>
      <p:ext uri="{BB962C8B-B14F-4D97-AF65-F5344CB8AC3E}">
        <p14:creationId xmlns:p14="http://schemas.microsoft.com/office/powerpoint/2010/main" val="98573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A426D-E66F-4256-BF4F-3355AAD970CC}" type="datetimeFigureOut">
              <a:rPr lang="de-CH" smtClean="0"/>
              <a:t>08.09.2016</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D4135-6875-4053-9239-ED20FBF3263C}" type="slidenum">
              <a:rPr lang="de-CH" smtClean="0"/>
              <a:t>‹Nr.›</a:t>
            </a:fld>
            <a:endParaRPr lang="de-CH"/>
          </a:p>
        </p:txBody>
      </p:sp>
    </p:spTree>
    <p:extLst>
      <p:ext uri="{BB962C8B-B14F-4D97-AF65-F5344CB8AC3E}">
        <p14:creationId xmlns:p14="http://schemas.microsoft.com/office/powerpoint/2010/main" val="182275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notesSlide" Target="../notesSlides/notesSlide17.xm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6677" y="419898"/>
            <a:ext cx="12191999" cy="1625664"/>
          </a:xfrm>
        </p:spPr>
        <p:txBody>
          <a:bodyPr>
            <a:noAutofit/>
          </a:bodyPr>
          <a:lstStyle/>
          <a:p>
            <a:r>
              <a:rPr lang="de-CH" sz="2750" dirty="0">
                <a:latin typeface="Tahoma" panose="020B0604030504040204" pitchFamily="34" charset="0"/>
                <a:ea typeface="Tahoma" panose="020B0604030504040204" pitchFamily="34" charset="0"/>
                <a:cs typeface="Tahoma" panose="020B0604030504040204" pitchFamily="34" charset="0"/>
              </a:rPr>
              <a:t>Eine gute Schule zu gestalten, ist unser Anliegen und unsere Kompetenz</a:t>
            </a:r>
            <a:r>
              <a:rPr lang="de-CH" sz="2750" dirty="0" smtClean="0">
                <a:latin typeface="Tahoma" panose="020B0604030504040204" pitchFamily="34" charset="0"/>
                <a:ea typeface="Tahoma" panose="020B0604030504040204" pitchFamily="34" charset="0"/>
                <a:cs typeface="Tahoma" panose="020B0604030504040204" pitchFamily="34" charset="0"/>
              </a:rPr>
              <a:t>.</a:t>
            </a:r>
          </a:p>
          <a:p>
            <a:r>
              <a:rPr lang="de-CH" sz="2750" dirty="0" smtClean="0">
                <a:latin typeface="Tahoma" panose="020B0604030504040204" pitchFamily="34" charset="0"/>
                <a:ea typeface="Tahoma" panose="020B0604030504040204" pitchFamily="34" charset="0"/>
                <a:cs typeface="Tahoma" panose="020B0604030504040204" pitchFamily="34" charset="0"/>
              </a:rPr>
              <a:t>Der Entscheid ob integrative oder </a:t>
            </a:r>
            <a:r>
              <a:rPr lang="de-CH" sz="2750" dirty="0" err="1" smtClean="0">
                <a:latin typeface="Tahoma" panose="020B0604030504040204" pitchFamily="34" charset="0"/>
                <a:ea typeface="Tahoma" panose="020B0604030504040204" pitchFamily="34" charset="0"/>
                <a:cs typeface="Tahoma" panose="020B0604030504040204" pitchFamily="34" charset="0"/>
              </a:rPr>
              <a:t>separativ</a:t>
            </a:r>
            <a:r>
              <a:rPr lang="de-CH" sz="2750" dirty="0" smtClean="0">
                <a:latin typeface="Tahoma" panose="020B0604030504040204" pitchFamily="34" charset="0"/>
                <a:ea typeface="Tahoma" panose="020B0604030504040204" pitchFamily="34" charset="0"/>
                <a:cs typeface="Tahoma" panose="020B0604030504040204" pitchFamily="34" charset="0"/>
              </a:rPr>
              <a:t> muss bei den Gemeinden bleiben.</a:t>
            </a:r>
            <a:endParaRPr lang="de-CH" sz="275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uppieren 3"/>
          <p:cNvGrpSpPr/>
          <p:nvPr/>
        </p:nvGrpSpPr>
        <p:grpSpPr>
          <a:xfrm>
            <a:off x="2952747" y="1564653"/>
            <a:ext cx="6153150" cy="4819650"/>
            <a:chOff x="0" y="0"/>
            <a:chExt cx="6153150" cy="481965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 y="0"/>
              <a:ext cx="5638800" cy="4229100"/>
            </a:xfrm>
            <a:prstGeom prst="ellipse">
              <a:avLst/>
            </a:prstGeom>
            <a:ln>
              <a:noFill/>
            </a:ln>
            <a:effectLst>
              <a:softEdge rad="112500"/>
            </a:effectLst>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2150" y="3238500"/>
              <a:ext cx="2114550" cy="1581150"/>
            </a:xfrm>
            <a:prstGeom prst="ellipse">
              <a:avLst/>
            </a:prstGeom>
            <a:ln>
              <a:noFill/>
            </a:ln>
            <a:effectLst>
              <a:softEdge rad="112500"/>
            </a:effectLst>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val="0"/>
                </a:ext>
              </a:extLst>
            </a:blip>
            <a:srcRect t="17812" b="10938"/>
            <a:stretch/>
          </p:blipFill>
          <p:spPr bwMode="auto">
            <a:xfrm>
              <a:off x="0" y="3219450"/>
              <a:ext cx="1657350" cy="1581150"/>
            </a:xfrm>
            <a:prstGeom prst="ellipse">
              <a:avLst/>
            </a:prstGeom>
            <a:ln>
              <a:noFill/>
            </a:ln>
            <a:effectLst>
              <a:softEdge rad="112500"/>
            </a:effectLst>
            <a:extLst>
              <a:ext uri="{53640926-AAD7-44D8-BBD7-CCE9431645EC}">
                <a14:shadowObscured xmlns:a14="http://schemas.microsoft.com/office/drawing/2010/main"/>
              </a:ext>
            </a:extLst>
          </p:spPr>
        </p:pic>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l="9621" t="18324" r="18226" b="37365"/>
            <a:stretch/>
          </p:blipFill>
          <p:spPr bwMode="auto">
            <a:xfrm>
              <a:off x="4267200" y="3238500"/>
              <a:ext cx="1885950" cy="1562100"/>
            </a:xfrm>
            <a:prstGeom prst="ellipse">
              <a:avLst/>
            </a:prstGeom>
            <a:ln>
              <a:noFill/>
            </a:ln>
            <a:effectLst>
              <a:softEdge rad="112500"/>
            </a:effectLst>
            <a:extLst>
              <a:ext uri="{53640926-AAD7-44D8-BBD7-CCE9431645EC}">
                <a14:shadowObscured xmlns:a14="http://schemas.microsoft.com/office/drawing/2010/main"/>
              </a:ext>
            </a:extLst>
          </p:spPr>
        </p:pic>
      </p:grpSp>
      <p:sp>
        <p:nvSpPr>
          <p:cNvPr id="9" name="Fußzeilenplatzhalter 8"/>
          <p:cNvSpPr>
            <a:spLocks noGrp="1"/>
          </p:cNvSpPr>
          <p:nvPr>
            <p:ph type="ftr" sz="quarter" idx="11"/>
          </p:nvPr>
        </p:nvSpPr>
        <p:spPr>
          <a:xfrm>
            <a:off x="-393357" y="6384303"/>
            <a:ext cx="4114800" cy="365125"/>
          </a:xfrm>
        </p:spPr>
        <p:txBody>
          <a:bodyPr/>
          <a:lstStyle/>
          <a:p>
            <a:r>
              <a:rPr lang="de-CH"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Schule und Schulpflege</a:t>
            </a:r>
            <a:r>
              <a:rPr lang="de-CH"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de-CH" sz="1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8580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Inhaltsplatzhalter 5"/>
          <p:cNvPicPr>
            <a:picLocks noGrp="1" noChangeAspect="1"/>
          </p:cNvPicPr>
          <p:nvPr>
            <p:ph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91417"/>
            <a:ext cx="12241952" cy="8161302"/>
          </a:xfrm>
        </p:spPr>
      </p:pic>
      <p:sp>
        <p:nvSpPr>
          <p:cNvPr id="3" name="Rechteck 2"/>
          <p:cNvSpPr/>
          <p:nvPr/>
        </p:nvSpPr>
        <p:spPr>
          <a:xfrm>
            <a:off x="657225" y="634692"/>
            <a:ext cx="11087100" cy="2123658"/>
          </a:xfrm>
          <a:prstGeom prst="rect">
            <a:avLst/>
          </a:prstGeom>
        </p:spPr>
        <p:txBody>
          <a:bodyPr wrap="square">
            <a:spAutoFit/>
          </a:bodyPr>
          <a:lstStyle/>
          <a:p>
            <a:pPr lvl="0">
              <a:spcAft>
                <a:spcPts val="600"/>
              </a:spcAft>
            </a:pPr>
            <a:r>
              <a:rPr lang="de-CH" sz="4400" dirty="0">
                <a:latin typeface="Tahoma" panose="020B0604030504040204" pitchFamily="34" charset="0"/>
                <a:ea typeface="Tahoma" panose="020B0604030504040204" pitchFamily="34" charset="0"/>
                <a:cs typeface="Tahoma" panose="020B0604030504040204" pitchFamily="34" charset="0"/>
              </a:rPr>
              <a:t>Wir wollen auch in Zukunft IHP anbieten, weil die integrative Schulung wirkungsvoll und effektiv ist</a:t>
            </a:r>
            <a:r>
              <a:rPr lang="de-CH" dirty="0">
                <a:latin typeface="Tahoma" panose="020B0604030504040204" pitchFamily="34" charset="0"/>
                <a:ea typeface="Tahoma" panose="020B0604030504040204" pitchFamily="34" charset="0"/>
                <a:cs typeface="Tahoma" panose="020B0604030504040204" pitchFamily="34" charset="0"/>
              </a:rPr>
              <a:t>.</a:t>
            </a:r>
          </a:p>
        </p:txBody>
      </p:sp>
      <p:sp>
        <p:nvSpPr>
          <p:cNvPr id="4" name="Rechteck 3"/>
          <p:cNvSpPr/>
          <p:nvPr/>
        </p:nvSpPr>
        <p:spPr>
          <a:xfrm>
            <a:off x="657225" y="3315343"/>
            <a:ext cx="11534775" cy="3063659"/>
          </a:xfrm>
          <a:prstGeom prst="rect">
            <a:avLst/>
          </a:prstGeom>
        </p:spPr>
        <p:txBody>
          <a:bodyPr wrap="square">
            <a:spAutoFit/>
          </a:bodyPr>
          <a:lstStyle/>
          <a:p>
            <a:pPr marL="540385" indent="-540385">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Es stimmt: 	Bildung und Förderung kostet viel.</a:t>
            </a:r>
          </a:p>
          <a:p>
            <a:pPr marL="810260" indent="-810260">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IHP ist     	… für unsere Schule die günstigere Lösung. </a:t>
            </a:r>
            <a:r>
              <a:rPr lang="de-CH" sz="2800" dirty="0" smtClean="0">
                <a:latin typeface="Tahoma" panose="020B0604030504040204" pitchFamily="34" charset="0"/>
                <a:ea typeface="Calibri" panose="020F0502020204030204" pitchFamily="34" charset="0"/>
              </a:rPr>
              <a:t>	Kleinklassen </a:t>
            </a:r>
            <a:r>
              <a:rPr lang="de-CH" sz="2800" dirty="0">
                <a:latin typeface="Tahoma" panose="020B0604030504040204" pitchFamily="34" charset="0"/>
                <a:ea typeface="Calibri" panose="020F0502020204030204" pitchFamily="34" charset="0"/>
              </a:rPr>
              <a:t>	könnten bei ähnlichen Kosten </a:t>
            </a:r>
            <a:r>
              <a:rPr lang="de-CH" sz="2800" dirty="0" smtClean="0">
                <a:latin typeface="Tahoma" panose="020B0604030504040204" pitchFamily="34" charset="0"/>
                <a:ea typeface="Calibri" panose="020F0502020204030204" pitchFamily="34" charset="0"/>
              </a:rPr>
              <a:t>weniger 	Kinder </a:t>
            </a:r>
            <a:r>
              <a:rPr lang="de-CH" sz="2800" dirty="0">
                <a:latin typeface="Tahoma" panose="020B0604030504040204" pitchFamily="34" charset="0"/>
                <a:ea typeface="Calibri" panose="020F0502020204030204" pitchFamily="34" charset="0"/>
              </a:rPr>
              <a:t>fördern. 	</a:t>
            </a:r>
            <a:endParaRPr lang="de-CH" sz="2800" dirty="0" smtClean="0">
              <a:latin typeface="Tahoma" panose="020B0604030504040204" pitchFamily="34" charset="0"/>
              <a:ea typeface="Calibri" panose="020F0502020204030204" pitchFamily="34" charset="0"/>
            </a:endParaRPr>
          </a:p>
          <a:p>
            <a:pPr marL="810260" indent="-810260">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	</a:t>
            </a:r>
            <a:r>
              <a:rPr lang="de-CH" sz="2800" dirty="0" smtClean="0">
                <a:latin typeface="Tahoma" panose="020B0604030504040204" pitchFamily="34" charset="0"/>
                <a:ea typeface="Calibri" panose="020F0502020204030204" pitchFamily="34" charset="0"/>
              </a:rPr>
              <a:t>	Die </a:t>
            </a:r>
            <a:r>
              <a:rPr lang="de-CH" sz="2800" dirty="0">
                <a:latin typeface="Tahoma" panose="020B0604030504040204" pitchFamily="34" charset="0"/>
                <a:ea typeface="Calibri" panose="020F0502020204030204" pitchFamily="34" charset="0"/>
              </a:rPr>
              <a:t>integrative </a:t>
            </a:r>
            <a:r>
              <a:rPr lang="de-CH" sz="2800" dirty="0" smtClean="0">
                <a:latin typeface="Tahoma" panose="020B0604030504040204" pitchFamily="34" charset="0"/>
                <a:ea typeface="Calibri" panose="020F0502020204030204" pitchFamily="34" charset="0"/>
              </a:rPr>
              <a:t>Realschule </a:t>
            </a:r>
            <a:r>
              <a:rPr lang="de-CH" sz="2800" dirty="0">
                <a:latin typeface="Tahoma" panose="020B0604030504040204" pitchFamily="34" charset="0"/>
                <a:ea typeface="Calibri" panose="020F0502020204030204" pitchFamily="34" charset="0"/>
              </a:rPr>
              <a:t>erfüllt ihre Bildungsziele </a:t>
            </a:r>
            <a:r>
              <a:rPr lang="de-CH" sz="2800" dirty="0" smtClean="0">
                <a:latin typeface="Tahoma" panose="020B0604030504040204" pitchFamily="34" charset="0"/>
                <a:ea typeface="Calibri" panose="020F0502020204030204" pitchFamily="34" charset="0"/>
              </a:rPr>
              <a:t>	und bereitet ihre Schüler </a:t>
            </a:r>
            <a:r>
              <a:rPr lang="de-CH" sz="2800" dirty="0">
                <a:latin typeface="Tahoma" panose="020B0604030504040204" pitchFamily="34" charset="0"/>
                <a:ea typeface="Calibri" panose="020F0502020204030204" pitchFamily="34" charset="0"/>
              </a:rPr>
              <a:t>auf die Berufsausbildung vor.</a:t>
            </a:r>
          </a:p>
        </p:txBody>
      </p:sp>
    </p:spTree>
    <p:extLst>
      <p:ext uri="{BB962C8B-B14F-4D97-AF65-F5344CB8AC3E}">
        <p14:creationId xmlns:p14="http://schemas.microsoft.com/office/powerpoint/2010/main" val="1746638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Inhaltsplatzhalt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242431" cy="7969757"/>
          </a:xfrm>
        </p:spPr>
      </p:pic>
    </p:spTree>
    <p:extLst>
      <p:ext uri="{BB962C8B-B14F-4D97-AF65-F5344CB8AC3E}">
        <p14:creationId xmlns:p14="http://schemas.microsoft.com/office/powerpoint/2010/main" val="2398214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rotWithShape="1">
          <a:blip r:embed="rId3" cstate="print">
            <a:lum bright="70000" contrast="-70000"/>
            <a:extLst>
              <a:ext uri="{28A0092B-C50C-407E-A947-70E740481C1C}">
                <a14:useLocalDpi xmlns:a14="http://schemas.microsoft.com/office/drawing/2010/main" val="0"/>
              </a:ext>
            </a:extLst>
          </a:blip>
          <a:srcRect t="2162" b="10678"/>
          <a:stretch/>
        </p:blipFill>
        <p:spPr>
          <a:xfrm>
            <a:off x="87735" y="0"/>
            <a:ext cx="12016530" cy="6818244"/>
          </a:xfrm>
        </p:spPr>
      </p:pic>
      <p:sp>
        <p:nvSpPr>
          <p:cNvPr id="3" name="Textfeld 2"/>
          <p:cNvSpPr txBox="1"/>
          <p:nvPr/>
        </p:nvSpPr>
        <p:spPr>
          <a:xfrm>
            <a:off x="351184" y="5046534"/>
            <a:ext cx="11002616" cy="1446550"/>
          </a:xfrm>
          <a:prstGeom prst="rect">
            <a:avLst/>
          </a:prstGeom>
          <a:noFill/>
        </p:spPr>
        <p:txBody>
          <a:bodyPr wrap="square" rtlCol="0">
            <a:spAutoFit/>
          </a:bodyPr>
          <a:lstStyle/>
          <a:p>
            <a:pPr algn="ctr"/>
            <a:r>
              <a:rPr lang="de-CH" sz="4400" dirty="0" smtClean="0">
                <a:latin typeface="Tahoma" panose="020B0604030504040204" pitchFamily="34" charset="0"/>
                <a:ea typeface="Tahoma" panose="020B0604030504040204" pitchFamily="34" charset="0"/>
                <a:cs typeface="Tahoma" panose="020B0604030504040204" pitchFamily="34" charset="0"/>
              </a:rPr>
              <a:t>Die Schwächung der Realschule hat verschiedene Ursachen.</a:t>
            </a:r>
            <a:endParaRPr lang="de-CH"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7005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3011"/>
          <a:stretch/>
        </p:blipFill>
        <p:spPr>
          <a:xfrm>
            <a:off x="1921866" y="0"/>
            <a:ext cx="8035635" cy="6858000"/>
          </a:xfrm>
        </p:spPr>
      </p:pic>
    </p:spTree>
    <p:extLst>
      <p:ext uri="{BB962C8B-B14F-4D97-AF65-F5344CB8AC3E}">
        <p14:creationId xmlns:p14="http://schemas.microsoft.com/office/powerpoint/2010/main" val="1031065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X:\Schulleitung\Silvia\BKS\Sparmassnahmen\2016\Fact sheet\BKSGEP_step_1_2016_grafik1[1].png"/>
          <p:cNvPicPr/>
          <p:nvPr/>
        </p:nvPicPr>
        <p:blipFill>
          <a:blip r:embed="rId3">
            <a:extLst>
              <a:ext uri="{28A0092B-C50C-407E-A947-70E740481C1C}">
                <a14:useLocalDpi xmlns:a14="http://schemas.microsoft.com/office/drawing/2010/main" val="0"/>
              </a:ext>
            </a:extLst>
          </a:blip>
          <a:srcRect/>
          <a:stretch>
            <a:fillRect/>
          </a:stretch>
        </p:blipFill>
        <p:spPr bwMode="auto">
          <a:xfrm>
            <a:off x="1012879" y="628324"/>
            <a:ext cx="10176164" cy="5666508"/>
          </a:xfrm>
          <a:prstGeom prst="rect">
            <a:avLst/>
          </a:prstGeom>
          <a:noFill/>
          <a:ln>
            <a:noFill/>
          </a:ln>
        </p:spPr>
      </p:pic>
    </p:spTree>
    <p:extLst>
      <p:ext uri="{BB962C8B-B14F-4D97-AF65-F5344CB8AC3E}">
        <p14:creationId xmlns:p14="http://schemas.microsoft.com/office/powerpoint/2010/main" val="880828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Inhaltsplatzhalter 5"/>
          <p:cNvPicPr>
            <a:picLocks noGrp="1" noChangeAspect="1"/>
          </p:cNvPicPr>
          <p:nvPr>
            <p:ph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94828"/>
            <a:ext cx="12241952" cy="8161302"/>
          </a:xfrm>
        </p:spPr>
      </p:pic>
      <p:sp>
        <p:nvSpPr>
          <p:cNvPr id="5" name="Rechteck 4"/>
          <p:cNvSpPr/>
          <p:nvPr/>
        </p:nvSpPr>
        <p:spPr>
          <a:xfrm>
            <a:off x="800099" y="655129"/>
            <a:ext cx="11096625" cy="2800767"/>
          </a:xfrm>
          <a:prstGeom prst="rect">
            <a:avLst/>
          </a:prstGeom>
        </p:spPr>
        <p:txBody>
          <a:bodyPr wrap="square">
            <a:spAutoFit/>
          </a:bodyPr>
          <a:lstStyle/>
          <a:p>
            <a:pPr>
              <a:spcAft>
                <a:spcPts val="600"/>
              </a:spcAft>
            </a:pPr>
            <a:r>
              <a:rPr lang="de-CH" sz="4400" dirty="0">
                <a:latin typeface="Tahoma" panose="020B0604030504040204" pitchFamily="34" charset="0"/>
                <a:ea typeface="Tahoma" panose="020B0604030504040204" pitchFamily="34" charset="0"/>
                <a:cs typeface="Tahoma" panose="020B0604030504040204" pitchFamily="34" charset="0"/>
              </a:rPr>
              <a:t>Wir wollen auch in Zukunft IHP anbieten können, weil die integrative Schulung für die Kinder gut ist – für die Starken UND die Schwachen.</a:t>
            </a:r>
          </a:p>
        </p:txBody>
      </p:sp>
      <p:sp>
        <p:nvSpPr>
          <p:cNvPr id="7" name="Rechteck 6"/>
          <p:cNvSpPr/>
          <p:nvPr/>
        </p:nvSpPr>
        <p:spPr>
          <a:xfrm>
            <a:off x="838200" y="4305853"/>
            <a:ext cx="10658475" cy="1812291"/>
          </a:xfrm>
          <a:prstGeom prst="rect">
            <a:avLst/>
          </a:prstGeom>
        </p:spPr>
        <p:txBody>
          <a:bodyPr wrap="square">
            <a:spAutoFit/>
          </a:bodyPr>
          <a:lstStyle/>
          <a:p>
            <a:pPr marL="180340" indent="-180340">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Es stimmt: 	Die Schüler sollen gestärkt werden.</a:t>
            </a:r>
          </a:p>
          <a:p>
            <a:pPr marL="180340" indent="-180340">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IHP ist 	… interdisziplinäre Zusammenarbeit und </a:t>
            </a:r>
            <a:r>
              <a:rPr lang="de-CH" sz="2800" dirty="0" smtClean="0">
                <a:latin typeface="Tahoma" panose="020B0604030504040204" pitchFamily="34" charset="0"/>
                <a:ea typeface="Calibri" panose="020F0502020204030204" pitchFamily="34" charset="0"/>
              </a:rPr>
              <a:t>bedeutet 	Verstärkern des </a:t>
            </a:r>
            <a:r>
              <a:rPr lang="de-CH" sz="2800" dirty="0">
                <a:latin typeface="Tahoma" panose="020B0604030504040204" pitchFamily="34" charset="0"/>
                <a:ea typeface="Calibri" panose="020F0502020204030204" pitchFamily="34" charset="0"/>
              </a:rPr>
              <a:t>Unterrichts!</a:t>
            </a:r>
          </a:p>
          <a:p>
            <a:pPr marL="180340" indent="-180340" algn="just">
              <a:lnSpc>
                <a:spcPct val="107000"/>
              </a:lnSpc>
              <a:spcAft>
                <a:spcPts val="1200"/>
              </a:spcAft>
            </a:pPr>
            <a:r>
              <a:rPr lang="de-CH" sz="800" dirty="0">
                <a:latin typeface="Tahoma" panose="020B0604030504040204" pitchFamily="34" charset="0"/>
                <a:ea typeface="Calibri" panose="020F0502020204030204" pitchFamily="34" charset="0"/>
              </a:rPr>
              <a:t> </a:t>
            </a:r>
            <a:endParaRPr lang="de-CH" dirty="0">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70536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552792" y="866774"/>
            <a:ext cx="12365445" cy="5904449"/>
            <a:chOff x="212518" y="281560"/>
            <a:chExt cx="3763552" cy="1728083"/>
          </a:xfrm>
        </p:grpSpPr>
        <p:graphicFrame>
          <p:nvGraphicFramePr>
            <p:cNvPr id="10" name="Diagramm 9"/>
            <p:cNvGraphicFramePr/>
            <p:nvPr>
              <p:extLst>
                <p:ext uri="{D42A27DB-BD31-4B8C-83A1-F6EECF244321}">
                  <p14:modId xmlns:p14="http://schemas.microsoft.com/office/powerpoint/2010/main" val="4160664738"/>
                </p:ext>
              </p:extLst>
            </p:nvPr>
          </p:nvGraphicFramePr>
          <p:xfrm>
            <a:off x="212518" y="281560"/>
            <a:ext cx="3148246" cy="1555552"/>
          </p:xfrm>
          <a:graphic>
            <a:graphicData uri="http://schemas.openxmlformats.org/drawingml/2006/chart">
              <c:chart xmlns:c="http://schemas.openxmlformats.org/drawingml/2006/chart" xmlns:r="http://schemas.openxmlformats.org/officeDocument/2006/relationships" r:id="rId3"/>
            </a:graphicData>
          </a:graphic>
        </p:graphicFrame>
        <p:sp>
          <p:nvSpPr>
            <p:cNvPr id="11" name="Kreis 10"/>
            <p:cNvSpPr/>
            <p:nvPr/>
          </p:nvSpPr>
          <p:spPr>
            <a:xfrm rot="21410960">
              <a:off x="631807" y="571607"/>
              <a:ext cx="1166780" cy="1015218"/>
            </a:xfrm>
            <a:prstGeom prst="pie">
              <a:avLst>
                <a:gd name="adj1" fmla="val 14443886"/>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latin typeface="Tahoma" panose="020B0604030504040204" pitchFamily="34" charset="0"/>
                <a:ea typeface="Tahoma" panose="020B0604030504040204" pitchFamily="34" charset="0"/>
                <a:cs typeface="Tahoma" panose="020B0604030504040204" pitchFamily="34" charset="0"/>
              </a:endParaRPr>
            </a:p>
          </p:txBody>
        </p:sp>
        <p:sp>
          <p:nvSpPr>
            <p:cNvPr id="12" name="Textfeld 2"/>
            <p:cNvSpPr txBox="1">
              <a:spLocks noChangeArrowheads="1"/>
            </p:cNvSpPr>
            <p:nvPr/>
          </p:nvSpPr>
          <p:spPr bwMode="auto">
            <a:xfrm>
              <a:off x="2060051" y="1561069"/>
              <a:ext cx="1916019" cy="4485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180340" indent="-180340" algn="l">
                <a:lnSpc>
                  <a:spcPct val="107000"/>
                </a:lnSpc>
                <a:spcAft>
                  <a:spcPts val="800"/>
                </a:spcAft>
              </a:pPr>
              <a:r>
                <a:rPr lang="de-CH" sz="1200" dirty="0" smtClean="0">
                  <a:effectLst/>
                  <a:latin typeface="Tahoma" panose="020B0604030504040204" pitchFamily="34" charset="0"/>
                  <a:ea typeface="Tahoma" panose="020B0604030504040204" pitchFamily="34" charset="0"/>
                  <a:cs typeface="Tahoma" panose="020B0604030504040204" pitchFamily="34" charset="0"/>
                </a:rPr>
                <a:t> Nur </a:t>
              </a:r>
              <a:r>
                <a:rPr lang="de-CH" sz="1200" dirty="0">
                  <a:effectLst/>
                  <a:latin typeface="Tahoma" panose="020B0604030504040204" pitchFamily="34" charset="0"/>
                  <a:ea typeface="Tahoma" panose="020B0604030504040204" pitchFamily="34" charset="0"/>
                  <a:cs typeface="Tahoma" panose="020B0604030504040204" pitchFamily="34" charset="0"/>
                </a:rPr>
                <a:t>6-10% können in Kleinklassen gefördert werden.</a:t>
              </a:r>
              <a:endParaRPr lang="de-CH" sz="11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Rechteck 12"/>
          <p:cNvSpPr/>
          <p:nvPr/>
        </p:nvSpPr>
        <p:spPr>
          <a:xfrm>
            <a:off x="6623007" y="5349769"/>
            <a:ext cx="69575" cy="795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2" name="Textfeld 1"/>
          <p:cNvSpPr txBox="1"/>
          <p:nvPr/>
        </p:nvSpPr>
        <p:spPr>
          <a:xfrm>
            <a:off x="552793" y="476250"/>
            <a:ext cx="9791358" cy="523220"/>
          </a:xfrm>
          <a:prstGeom prst="rect">
            <a:avLst/>
          </a:prstGeom>
          <a:noFill/>
        </p:spPr>
        <p:txBody>
          <a:bodyPr wrap="square" rtlCol="0">
            <a:spAutoFit/>
          </a:bodyPr>
          <a:lstStyle/>
          <a:p>
            <a:r>
              <a:rPr lang="de-CH" sz="2800" dirty="0" smtClean="0">
                <a:latin typeface="Tahoma" panose="020B0604030504040204" pitchFamily="34" charset="0"/>
                <a:ea typeface="Tahoma" panose="020B0604030504040204" pitchFamily="34" charset="0"/>
                <a:cs typeface="Tahoma" panose="020B0604030504040204" pitchFamily="34" charset="0"/>
              </a:rPr>
              <a:t>Wie profitieren die Kinder von der Unterstützung durch SHP?</a:t>
            </a:r>
            <a:endParaRPr lang="de-CH"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3545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nhaltsplatzhalter 2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462544" y="988311"/>
            <a:ext cx="1786953" cy="1316592"/>
          </a:xfrm>
        </p:spPr>
      </p:pic>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19529" y="988311"/>
            <a:ext cx="1786952" cy="1316591"/>
          </a:xfrm>
          <a:prstGeom prst="rect">
            <a:avLst/>
          </a:prstGeom>
        </p:spPr>
      </p:pic>
      <p:pic>
        <p:nvPicPr>
          <p:cNvPr id="27" name="Grafik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64494" y="988310"/>
            <a:ext cx="1786950" cy="1316591"/>
          </a:xfrm>
          <a:prstGeom prst="rect">
            <a:avLst/>
          </a:prstGeom>
        </p:spPr>
      </p:pic>
      <p:pic>
        <p:nvPicPr>
          <p:cNvPr id="28" name="Grafik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35279" y="2826982"/>
            <a:ext cx="1755454" cy="1316591"/>
          </a:xfrm>
          <a:prstGeom prst="rect">
            <a:avLst/>
          </a:prstGeom>
        </p:spPr>
      </p:pic>
      <p:pic>
        <p:nvPicPr>
          <p:cNvPr id="29" name="Grafik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475946" y="2829329"/>
            <a:ext cx="1760151" cy="1316591"/>
          </a:xfrm>
          <a:prstGeom prst="rect">
            <a:avLst/>
          </a:prstGeom>
        </p:spPr>
      </p:pic>
      <p:pic>
        <p:nvPicPr>
          <p:cNvPr id="30" name="Grafik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864641" y="2826981"/>
            <a:ext cx="1755454" cy="1316591"/>
          </a:xfrm>
          <a:prstGeom prst="rect">
            <a:avLst/>
          </a:prstGeom>
        </p:spPr>
      </p:pic>
      <p:pic>
        <p:nvPicPr>
          <p:cNvPr id="31" name="Grafik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035279" y="4644683"/>
            <a:ext cx="1755454" cy="1316591"/>
          </a:xfrm>
          <a:prstGeom prst="rect">
            <a:avLst/>
          </a:prstGeom>
        </p:spPr>
      </p:pic>
      <p:pic>
        <p:nvPicPr>
          <p:cNvPr id="32" name="Grafik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2459833" y="4626222"/>
            <a:ext cx="1755454" cy="1353512"/>
          </a:xfrm>
          <a:prstGeom prst="rect">
            <a:avLst/>
          </a:prstGeom>
        </p:spPr>
      </p:pic>
      <p:pic>
        <p:nvPicPr>
          <p:cNvPr id="33" name="Grafik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3872441" y="4640504"/>
            <a:ext cx="1755454" cy="1332193"/>
          </a:xfrm>
          <a:prstGeom prst="rect">
            <a:avLst/>
          </a:prstGeom>
        </p:spPr>
      </p:pic>
      <p:pic>
        <p:nvPicPr>
          <p:cNvPr id="34" name="Grafik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5275641" y="988311"/>
            <a:ext cx="1786951" cy="1316591"/>
          </a:xfrm>
          <a:prstGeom prst="rect">
            <a:avLst/>
          </a:prstGeom>
        </p:spPr>
      </p:pic>
      <p:pic>
        <p:nvPicPr>
          <p:cNvPr id="35" name="Grafik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5264454" y="2826982"/>
            <a:ext cx="1755454" cy="1316591"/>
          </a:xfrm>
          <a:prstGeom prst="rect">
            <a:avLst/>
          </a:prstGeom>
        </p:spPr>
      </p:pic>
      <p:pic>
        <p:nvPicPr>
          <p:cNvPr id="36" name="Grafik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5249904" y="4659232"/>
            <a:ext cx="1784552" cy="1316591"/>
          </a:xfrm>
          <a:prstGeom prst="rect">
            <a:avLst/>
          </a:prstGeom>
        </p:spPr>
      </p:pic>
      <p:pic>
        <p:nvPicPr>
          <p:cNvPr id="37" name="Grafik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6634706" y="4648355"/>
            <a:ext cx="1790290" cy="1344079"/>
          </a:xfrm>
          <a:prstGeom prst="rect">
            <a:avLst/>
          </a:prstGeom>
        </p:spPr>
      </p:pic>
      <p:pic>
        <p:nvPicPr>
          <p:cNvPr id="38" name="Grafik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8037951" y="4643874"/>
            <a:ext cx="1790289" cy="1353043"/>
          </a:xfrm>
          <a:prstGeom prst="rect">
            <a:avLst/>
          </a:prstGeom>
        </p:spPr>
      </p:pic>
      <p:pic>
        <p:nvPicPr>
          <p:cNvPr id="39" name="Grafik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6664267" y="2826982"/>
            <a:ext cx="1755454" cy="1316591"/>
          </a:xfrm>
          <a:prstGeom prst="rect">
            <a:avLst/>
          </a:prstGeom>
        </p:spPr>
      </p:pic>
      <p:pic>
        <p:nvPicPr>
          <p:cNvPr id="40" name="Grafik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8037146" y="2826981"/>
            <a:ext cx="1755453" cy="1316591"/>
          </a:xfrm>
          <a:prstGeom prst="rect">
            <a:avLst/>
          </a:prstGeom>
        </p:spPr>
      </p:pic>
      <p:pic>
        <p:nvPicPr>
          <p:cNvPr id="41" name="Grafik 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6648519" y="988311"/>
            <a:ext cx="1786952" cy="1316591"/>
          </a:xfrm>
          <a:prstGeom prst="rect">
            <a:avLst/>
          </a:prstGeom>
        </p:spPr>
      </p:pic>
      <p:pic>
        <p:nvPicPr>
          <p:cNvPr id="42" name="Grafik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8021396" y="988310"/>
            <a:ext cx="1786950" cy="1316591"/>
          </a:xfrm>
          <a:prstGeom prst="rect">
            <a:avLst/>
          </a:prstGeom>
        </p:spPr>
      </p:pic>
      <p:pic>
        <p:nvPicPr>
          <p:cNvPr id="43" name="Grafik 4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9419540" y="4662100"/>
            <a:ext cx="1790290" cy="1316591"/>
          </a:xfrm>
          <a:prstGeom prst="rect">
            <a:avLst/>
          </a:prstGeom>
        </p:spPr>
      </p:pic>
      <p:pic>
        <p:nvPicPr>
          <p:cNvPr id="44" name="Grafik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5400000">
            <a:off x="9436958" y="2826980"/>
            <a:ext cx="1755454" cy="1316591"/>
          </a:xfrm>
          <a:prstGeom prst="rect">
            <a:avLst/>
          </a:prstGeom>
        </p:spPr>
      </p:pic>
      <p:pic>
        <p:nvPicPr>
          <p:cNvPr id="45" name="Grafik 4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5400000">
            <a:off x="9421578" y="988676"/>
            <a:ext cx="1786218" cy="1316592"/>
          </a:xfrm>
          <a:prstGeom prst="rect">
            <a:avLst/>
          </a:prstGeom>
        </p:spPr>
      </p:pic>
    </p:spTree>
    <p:extLst>
      <p:ext uri="{BB962C8B-B14F-4D97-AF65-F5344CB8AC3E}">
        <p14:creationId xmlns:p14="http://schemas.microsoft.com/office/powerpoint/2010/main" val="1296424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884" b="9550"/>
          <a:stretch/>
        </p:blipFill>
        <p:spPr>
          <a:xfrm>
            <a:off x="235528" y="9939"/>
            <a:ext cx="11745132" cy="6848061"/>
          </a:xfrm>
        </p:spPr>
      </p:pic>
    </p:spTree>
    <p:extLst>
      <p:ext uri="{BB962C8B-B14F-4D97-AF65-F5344CB8AC3E}">
        <p14:creationId xmlns:p14="http://schemas.microsoft.com/office/powerpoint/2010/main" val="1013669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Inhaltsplatzhalter 5"/>
          <p:cNvPicPr>
            <a:picLocks noGrp="1" noChangeAspect="1"/>
          </p:cNvPicPr>
          <p:nvPr>
            <p:ph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60136"/>
            <a:ext cx="12241952" cy="8161302"/>
          </a:xfrm>
        </p:spPr>
      </p:pic>
      <p:sp>
        <p:nvSpPr>
          <p:cNvPr id="7" name="Rechteck 6"/>
          <p:cNvSpPr/>
          <p:nvPr/>
        </p:nvSpPr>
        <p:spPr>
          <a:xfrm>
            <a:off x="838200" y="4305853"/>
            <a:ext cx="10658475" cy="224036"/>
          </a:xfrm>
          <a:prstGeom prst="rect">
            <a:avLst/>
          </a:prstGeom>
        </p:spPr>
        <p:txBody>
          <a:bodyPr wrap="square">
            <a:spAutoFit/>
          </a:bodyPr>
          <a:lstStyle/>
          <a:p>
            <a:pPr marL="180340" indent="-180340" algn="just">
              <a:lnSpc>
                <a:spcPct val="107000"/>
              </a:lnSpc>
              <a:spcAft>
                <a:spcPts val="1200"/>
              </a:spcAft>
            </a:pPr>
            <a:r>
              <a:rPr lang="de-CH" sz="800" dirty="0">
                <a:latin typeface="Tahoma" panose="020B0604030504040204" pitchFamily="34" charset="0"/>
                <a:ea typeface="Calibri" panose="020F0502020204030204" pitchFamily="34" charset="0"/>
              </a:rPr>
              <a:t> </a:t>
            </a:r>
            <a:endParaRPr lang="de-CH" dirty="0">
              <a:latin typeface="Tahoma" panose="020B0604030504040204" pitchFamily="34" charset="0"/>
              <a:ea typeface="Calibri" panose="020F0502020204030204" pitchFamily="34" charset="0"/>
            </a:endParaRPr>
          </a:p>
        </p:txBody>
      </p:sp>
      <p:sp>
        <p:nvSpPr>
          <p:cNvPr id="3" name="Rechteck 2"/>
          <p:cNvSpPr/>
          <p:nvPr/>
        </p:nvSpPr>
        <p:spPr>
          <a:xfrm>
            <a:off x="617961" y="290304"/>
            <a:ext cx="11403752" cy="2800767"/>
          </a:xfrm>
          <a:prstGeom prst="rect">
            <a:avLst/>
          </a:prstGeom>
        </p:spPr>
        <p:txBody>
          <a:bodyPr wrap="square">
            <a:spAutoFit/>
          </a:bodyPr>
          <a:lstStyle/>
          <a:p>
            <a:pPr lvl="0">
              <a:spcAft>
                <a:spcPts val="600"/>
              </a:spcAft>
            </a:pPr>
            <a:r>
              <a:rPr lang="de-CH" sz="4400" dirty="0">
                <a:latin typeface="Tahoma" panose="020B0604030504040204" pitchFamily="34" charset="0"/>
                <a:ea typeface="Tahoma" panose="020B0604030504040204" pitchFamily="34" charset="0"/>
                <a:cs typeface="Tahoma" panose="020B0604030504040204" pitchFamily="34" charset="0"/>
              </a:rPr>
              <a:t>Wir wollen auch in Zukunft IHP anbieten, weil wir damit die heutigen und zukünftigen Anforderungen an Schule und Gesellschaft meistern.</a:t>
            </a:r>
          </a:p>
        </p:txBody>
      </p:sp>
      <p:sp>
        <p:nvSpPr>
          <p:cNvPr id="4" name="Rechteck 3"/>
          <p:cNvSpPr/>
          <p:nvPr/>
        </p:nvSpPr>
        <p:spPr>
          <a:xfrm>
            <a:off x="617961" y="3414753"/>
            <a:ext cx="10963275" cy="2919582"/>
          </a:xfrm>
          <a:prstGeom prst="rect">
            <a:avLst/>
          </a:prstGeom>
        </p:spPr>
        <p:txBody>
          <a:bodyPr wrap="square">
            <a:spAutoFit/>
          </a:bodyPr>
          <a:lstStyle/>
          <a:p>
            <a:pPr marL="180340" indent="-180340">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Es stimmt: 	Die Schule ist heterogen. Die Schüler bringen höchst </a:t>
            </a:r>
            <a:r>
              <a:rPr lang="de-CH" sz="2800" dirty="0" smtClean="0">
                <a:latin typeface="Tahoma" panose="020B0604030504040204" pitchFamily="34" charset="0"/>
                <a:ea typeface="Calibri" panose="020F0502020204030204" pitchFamily="34" charset="0"/>
              </a:rPr>
              <a:t>	unterschiedliche Voraussetzungen mit. </a:t>
            </a:r>
          </a:p>
          <a:p>
            <a:pPr marL="180340" indent="-180340">
              <a:lnSpc>
                <a:spcPct val="107000"/>
              </a:lnSpc>
              <a:spcAft>
                <a:spcPts val="800"/>
              </a:spcAft>
              <a:tabLst>
                <a:tab pos="2335213" algn="l"/>
              </a:tabLst>
            </a:pPr>
            <a:r>
              <a:rPr lang="de-CH" sz="2800" dirty="0" smtClean="0">
                <a:latin typeface="Tahoma" panose="020B0604030504040204" pitchFamily="34" charset="0"/>
                <a:ea typeface="Calibri" panose="020F0502020204030204" pitchFamily="34" charset="0"/>
              </a:rPr>
              <a:t>IHP </a:t>
            </a:r>
            <a:r>
              <a:rPr lang="de-CH" sz="2800" dirty="0">
                <a:latin typeface="Tahoma" panose="020B0604030504040204" pitchFamily="34" charset="0"/>
                <a:ea typeface="Calibri" panose="020F0502020204030204" pitchFamily="34" charset="0"/>
              </a:rPr>
              <a:t>ist	… nicht die Ursache von zunehmender Komplexität </a:t>
            </a:r>
            <a:r>
              <a:rPr lang="de-CH" sz="2800" dirty="0" smtClean="0">
                <a:latin typeface="Tahoma" panose="020B0604030504040204" pitchFamily="34" charset="0"/>
                <a:ea typeface="Calibri" panose="020F0502020204030204" pitchFamily="34" charset="0"/>
              </a:rPr>
              <a:t>	und Heterogenität</a:t>
            </a:r>
            <a:r>
              <a:rPr lang="de-CH" sz="2800" dirty="0">
                <a:latin typeface="Tahoma" panose="020B0604030504040204" pitchFamily="34" charset="0"/>
                <a:ea typeface="Calibri" panose="020F0502020204030204" pitchFamily="34" charset="0"/>
              </a:rPr>
              <a:t>. IHP ist </a:t>
            </a:r>
            <a:r>
              <a:rPr lang="de-CH" sz="2800" dirty="0" smtClean="0">
                <a:latin typeface="Tahoma" panose="020B0604030504040204" pitchFamily="34" charset="0"/>
                <a:ea typeface="Calibri" panose="020F0502020204030204" pitchFamily="34" charset="0"/>
              </a:rPr>
              <a:t>die </a:t>
            </a:r>
            <a:r>
              <a:rPr lang="de-CH" sz="2800" dirty="0">
                <a:latin typeface="Tahoma" panose="020B0604030504040204" pitchFamily="34" charset="0"/>
                <a:ea typeface="Calibri" panose="020F0502020204030204" pitchFamily="34" charset="0"/>
              </a:rPr>
              <a:t>einzige Antwort </a:t>
            </a:r>
            <a:r>
              <a:rPr lang="de-CH" sz="2800" dirty="0" smtClean="0">
                <a:latin typeface="Tahoma" panose="020B0604030504040204" pitchFamily="34" charset="0"/>
                <a:ea typeface="Calibri" panose="020F0502020204030204" pitchFamily="34" charset="0"/>
              </a:rPr>
              <a:t>	darauf</a:t>
            </a:r>
            <a:r>
              <a:rPr lang="de-CH" sz="2800" dirty="0">
                <a:latin typeface="Tahoma" panose="020B0604030504040204" pitchFamily="34" charset="0"/>
                <a:ea typeface="Calibri" panose="020F0502020204030204" pitchFamily="34" charset="0"/>
              </a:rPr>
              <a:t>. Ein </a:t>
            </a:r>
            <a:r>
              <a:rPr lang="de-CH" sz="2800" dirty="0" smtClean="0">
                <a:latin typeface="Tahoma" panose="020B0604030504040204" pitchFamily="34" charset="0"/>
                <a:ea typeface="Calibri" panose="020F0502020204030204" pitchFamily="34" charset="0"/>
              </a:rPr>
              <a:t>Verbot </a:t>
            </a:r>
            <a:r>
              <a:rPr lang="de-CH" sz="2800" dirty="0">
                <a:latin typeface="Tahoma" panose="020B0604030504040204" pitchFamily="34" charset="0"/>
                <a:ea typeface="Calibri" panose="020F0502020204030204" pitchFamily="34" charset="0"/>
              </a:rPr>
              <a:t>der Integrativen Schulung schafft </a:t>
            </a:r>
            <a:r>
              <a:rPr lang="de-CH" sz="2800" dirty="0" smtClean="0">
                <a:latin typeface="Tahoma" panose="020B0604030504040204" pitchFamily="34" charset="0"/>
                <a:ea typeface="Calibri" panose="020F0502020204030204" pitchFamily="34" charset="0"/>
              </a:rPr>
              <a:t>	die Heterogenität </a:t>
            </a:r>
            <a:r>
              <a:rPr lang="de-CH" sz="2800" dirty="0">
                <a:latin typeface="Tahoma" panose="020B0604030504040204" pitchFamily="34" charset="0"/>
                <a:ea typeface="Calibri" panose="020F0502020204030204" pitchFamily="34" charset="0"/>
              </a:rPr>
              <a:t>der Gesellschaft nicht ab. </a:t>
            </a:r>
          </a:p>
        </p:txBody>
      </p:sp>
    </p:spTree>
    <p:extLst>
      <p:ext uri="{BB962C8B-B14F-4D97-AF65-F5344CB8AC3E}">
        <p14:creationId xmlns:p14="http://schemas.microsoft.com/office/powerpoint/2010/main" val="3117277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1099"/>
            <a:ext cx="10515600" cy="1325563"/>
          </a:xfrm>
        </p:spPr>
        <p:txBody>
          <a:bodyPr/>
          <a:lstStyle/>
          <a:p>
            <a:r>
              <a:rPr lang="de-CH" dirty="0">
                <a:latin typeface="Tahoma" panose="020B0604030504040204" pitchFamily="34" charset="0"/>
                <a:ea typeface="Tahoma" panose="020B0604030504040204" pitchFamily="34" charset="0"/>
                <a:cs typeface="Tahoma" panose="020B0604030504040204" pitchFamily="34" charset="0"/>
              </a:rPr>
              <a:t>Herausforderungen</a:t>
            </a:r>
            <a:br>
              <a:rPr lang="de-CH" dirty="0">
                <a:latin typeface="Tahoma" panose="020B0604030504040204" pitchFamily="34" charset="0"/>
                <a:ea typeface="Tahoma" panose="020B0604030504040204" pitchFamily="34" charset="0"/>
                <a:cs typeface="Tahoma" panose="020B0604030504040204" pitchFamily="34" charset="0"/>
              </a:rPr>
            </a:br>
            <a:endParaRPr lang="de-CH" dirty="0"/>
          </a:p>
        </p:txBody>
      </p:sp>
      <p:sp>
        <p:nvSpPr>
          <p:cNvPr id="3" name="Inhaltsplatzhalter 2"/>
          <p:cNvSpPr>
            <a:spLocks noGrp="1"/>
          </p:cNvSpPr>
          <p:nvPr>
            <p:ph idx="1"/>
          </p:nvPr>
        </p:nvSpPr>
        <p:spPr>
          <a:xfrm>
            <a:off x="838200" y="2506662"/>
            <a:ext cx="10515600" cy="4351338"/>
          </a:xfrm>
        </p:spPr>
        <p:txBody>
          <a:bodyPr/>
          <a:lstStyle/>
          <a:p>
            <a:r>
              <a:rPr lang="de-CH" sz="4400" dirty="0" smtClean="0"/>
              <a:t>Neue Sparmassnahmen</a:t>
            </a:r>
            <a:endParaRPr lang="de-CH" sz="4400" dirty="0"/>
          </a:p>
          <a:p>
            <a:r>
              <a:rPr lang="de-CH" sz="4400" dirty="0" err="1"/>
              <a:t>Motionen</a:t>
            </a:r>
            <a:r>
              <a:rPr lang="de-CH" sz="4400" dirty="0"/>
              <a:t> SVP, FDP zur Abschaffung der Integrativen Schulung, Postulat der CVP </a:t>
            </a:r>
          </a:p>
          <a:p>
            <a:pPr marL="0" indent="0">
              <a:buNone/>
            </a:pPr>
            <a:endParaRPr lang="de-CH" sz="4400" dirty="0">
              <a:latin typeface="Tahoma" panose="020B0604030504040204" pitchFamily="34" charset="0"/>
              <a:ea typeface="Tahoma" panose="020B0604030504040204" pitchFamily="34" charset="0"/>
              <a:cs typeface="Tahoma" panose="020B0604030504040204" pitchFamily="34" charset="0"/>
            </a:endParaRPr>
          </a:p>
          <a:p>
            <a:endParaRPr lang="de-CH" dirty="0"/>
          </a:p>
        </p:txBody>
      </p:sp>
      <p:sp>
        <p:nvSpPr>
          <p:cNvPr id="6" name="Textfeld 5"/>
          <p:cNvSpPr txBox="1"/>
          <p:nvPr/>
        </p:nvSpPr>
        <p:spPr>
          <a:xfrm>
            <a:off x="2383584" y="5743176"/>
            <a:ext cx="7606146" cy="769441"/>
          </a:xfrm>
          <a:prstGeom prst="rect">
            <a:avLst/>
          </a:prstGeom>
          <a:noFill/>
        </p:spPr>
        <p:txBody>
          <a:bodyPr wrap="square" rtlCol="0">
            <a:spAutoFit/>
          </a:bodyPr>
          <a:lstStyle/>
          <a:p>
            <a:pPr algn="ctr"/>
            <a:r>
              <a:rPr lang="de-CH"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Herausforderungen</a:t>
            </a:r>
            <a:endParaRPr lang="de-CH"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3132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941127" cy="4627418"/>
          </a:xfrm>
          <a:prstGeom prst="rect">
            <a:avLst/>
          </a:prstGeom>
        </p:spPr>
      </p:pic>
      <p:pic>
        <p:nvPicPr>
          <p:cNvPr id="5" name="Inhaltsplatzhalt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326" y="2138218"/>
            <a:ext cx="7079674" cy="4719782"/>
          </a:xfrm>
          <a:prstGeom prst="rect">
            <a:avLst/>
          </a:prstGeom>
        </p:spPr>
      </p:pic>
    </p:spTree>
    <p:extLst>
      <p:ext uri="{BB962C8B-B14F-4D97-AF65-F5344CB8AC3E}">
        <p14:creationId xmlns:p14="http://schemas.microsoft.com/office/powerpoint/2010/main" val="97864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7744691" cy="5163127"/>
          </a:xfr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375" y="1611745"/>
            <a:ext cx="7869382" cy="5246255"/>
          </a:xfrm>
          <a:prstGeom prst="rect">
            <a:avLst/>
          </a:prstGeom>
        </p:spPr>
      </p:pic>
    </p:spTree>
    <p:extLst>
      <p:ext uri="{BB962C8B-B14F-4D97-AF65-F5344CB8AC3E}">
        <p14:creationId xmlns:p14="http://schemas.microsoft.com/office/powerpoint/2010/main" val="6130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1"/>
          <p:cNvPicPr>
            <a:picLocks noGrp="1"/>
          </p:cNvPicPr>
          <p:nvPr>
            <p:ph idx="1"/>
          </p:nvPr>
        </p:nvPicPr>
        <p:blipFill rotWithShape="1">
          <a:blip r:embed="rId3">
            <a:extLst>
              <a:ext uri="{28A0092B-C50C-407E-A947-70E740481C1C}">
                <a14:useLocalDpi xmlns:a14="http://schemas.microsoft.com/office/drawing/2010/main" val="0"/>
              </a:ext>
            </a:extLst>
          </a:blip>
          <a:srcRect b="-97"/>
          <a:stretch/>
        </p:blipFill>
        <p:spPr bwMode="auto">
          <a:xfrm>
            <a:off x="408701" y="0"/>
            <a:ext cx="11249025" cy="685800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6" name="Titel 5"/>
          <p:cNvSpPr txBox="1">
            <a:spLocks noGrp="1"/>
          </p:cNvSpPr>
          <p:nvPr>
            <p:ph type="title"/>
          </p:nvPr>
        </p:nvSpPr>
        <p:spPr>
          <a:xfrm>
            <a:off x="408701" y="5945502"/>
            <a:ext cx="10515600" cy="701731"/>
          </a:xfrm>
          <a:prstGeom prst="rect">
            <a:avLst/>
          </a:prstGeom>
          <a:noFill/>
        </p:spPr>
        <p:txBody>
          <a:bodyPr wrap="square" rtlCol="0">
            <a:spAutoFit/>
          </a:bodyPr>
          <a:lstStyle/>
          <a:p>
            <a:pPr algn="ctr"/>
            <a:r>
              <a:rPr lang="de-CH"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Lernatelier Oberstufe </a:t>
            </a:r>
            <a:endParaRPr lang="de-CH"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1544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Inhaltsplatzhalter 5"/>
          <p:cNvPicPr>
            <a:picLocks noGrp="1" noChangeAspect="1"/>
          </p:cNvPicPr>
          <p:nvPr>
            <p:ph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85303"/>
            <a:ext cx="12241952" cy="8161302"/>
          </a:xfrm>
        </p:spPr>
      </p:pic>
      <p:sp>
        <p:nvSpPr>
          <p:cNvPr id="7" name="Rechteck 6"/>
          <p:cNvSpPr/>
          <p:nvPr/>
        </p:nvSpPr>
        <p:spPr>
          <a:xfrm>
            <a:off x="838200" y="4305853"/>
            <a:ext cx="10658475" cy="224036"/>
          </a:xfrm>
          <a:prstGeom prst="rect">
            <a:avLst/>
          </a:prstGeom>
        </p:spPr>
        <p:txBody>
          <a:bodyPr wrap="square">
            <a:spAutoFit/>
          </a:bodyPr>
          <a:lstStyle/>
          <a:p>
            <a:pPr marL="180340" indent="-180340" algn="just">
              <a:lnSpc>
                <a:spcPct val="107000"/>
              </a:lnSpc>
              <a:spcAft>
                <a:spcPts val="1200"/>
              </a:spcAft>
            </a:pPr>
            <a:r>
              <a:rPr lang="de-CH" sz="800" dirty="0">
                <a:latin typeface="Tahoma" panose="020B0604030504040204" pitchFamily="34" charset="0"/>
                <a:ea typeface="Calibri" panose="020F0502020204030204" pitchFamily="34" charset="0"/>
              </a:rPr>
              <a:t> </a:t>
            </a:r>
            <a:endParaRPr lang="de-CH" dirty="0">
              <a:latin typeface="Tahoma" panose="020B0604030504040204" pitchFamily="34" charset="0"/>
              <a:ea typeface="Calibri" panose="020F0502020204030204" pitchFamily="34" charset="0"/>
            </a:endParaRPr>
          </a:p>
        </p:txBody>
      </p:sp>
      <p:sp>
        <p:nvSpPr>
          <p:cNvPr id="3" name="Rechteck 2"/>
          <p:cNvSpPr/>
          <p:nvPr/>
        </p:nvSpPr>
        <p:spPr>
          <a:xfrm>
            <a:off x="704850" y="619585"/>
            <a:ext cx="11403752" cy="2123658"/>
          </a:xfrm>
          <a:prstGeom prst="rect">
            <a:avLst/>
          </a:prstGeom>
        </p:spPr>
        <p:txBody>
          <a:bodyPr wrap="square">
            <a:spAutoFit/>
          </a:bodyPr>
          <a:lstStyle/>
          <a:p>
            <a:pPr lvl="0">
              <a:spcAft>
                <a:spcPts val="600"/>
              </a:spcAft>
            </a:pPr>
            <a:r>
              <a:rPr lang="de-CH" sz="4400" dirty="0">
                <a:latin typeface="Tahoma" panose="020B0604030504040204" pitchFamily="34" charset="0"/>
                <a:ea typeface="Tahoma" panose="020B0604030504040204" pitchFamily="34" charset="0"/>
                <a:cs typeface="Tahoma" panose="020B0604030504040204" pitchFamily="34" charset="0"/>
              </a:rPr>
              <a:t>Wir wollen auch in Zukunft IHP anbieten, weil wir damit </a:t>
            </a:r>
            <a:r>
              <a:rPr lang="de-CH" sz="4400" dirty="0" smtClean="0">
                <a:latin typeface="Tahoma" panose="020B0604030504040204" pitchFamily="34" charset="0"/>
                <a:ea typeface="Tahoma" panose="020B0604030504040204" pitchFamily="34" charset="0"/>
                <a:cs typeface="Tahoma" panose="020B0604030504040204" pitchFamily="34" charset="0"/>
              </a:rPr>
              <a:t>gemeinsam die Anforderungen </a:t>
            </a:r>
            <a:r>
              <a:rPr lang="de-CH" sz="4400" dirty="0">
                <a:latin typeface="Tahoma" panose="020B0604030504040204" pitchFamily="34" charset="0"/>
                <a:ea typeface="Tahoma" panose="020B0604030504040204" pitchFamily="34" charset="0"/>
                <a:cs typeface="Tahoma" panose="020B0604030504040204" pitchFamily="34" charset="0"/>
              </a:rPr>
              <a:t>an Schule und Gesellschaft meistern.</a:t>
            </a:r>
          </a:p>
        </p:txBody>
      </p:sp>
      <p:sp>
        <p:nvSpPr>
          <p:cNvPr id="4" name="Rechteck 3"/>
          <p:cNvSpPr/>
          <p:nvPr/>
        </p:nvSpPr>
        <p:spPr>
          <a:xfrm>
            <a:off x="838200" y="3674812"/>
            <a:ext cx="10963275" cy="1577996"/>
          </a:xfrm>
          <a:prstGeom prst="rect">
            <a:avLst/>
          </a:prstGeom>
        </p:spPr>
        <p:txBody>
          <a:bodyPr wrap="square">
            <a:spAutoFit/>
          </a:bodyPr>
          <a:lstStyle/>
          <a:p>
            <a:pPr marL="180340" indent="-180340">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Es stimmt: 	</a:t>
            </a:r>
            <a:r>
              <a:rPr lang="de-CH" sz="2800" dirty="0" smtClean="0">
                <a:latin typeface="Tahoma" panose="020B0604030504040204" pitchFamily="34" charset="0"/>
                <a:ea typeface="Calibri" panose="020F0502020204030204" pitchFamily="34" charset="0"/>
              </a:rPr>
              <a:t>Die Lehrpersonen arbeiten eng im Team.</a:t>
            </a:r>
          </a:p>
          <a:p>
            <a:pPr marL="180340" indent="-180340">
              <a:lnSpc>
                <a:spcPct val="107000"/>
              </a:lnSpc>
              <a:spcAft>
                <a:spcPts val="800"/>
              </a:spcAft>
              <a:tabLst>
                <a:tab pos="2335213" algn="l"/>
              </a:tabLst>
            </a:pPr>
            <a:r>
              <a:rPr lang="de-CH" sz="2800" dirty="0" smtClean="0">
                <a:latin typeface="Tahoma" panose="020B0604030504040204" pitchFamily="34" charset="0"/>
                <a:ea typeface="Calibri" panose="020F0502020204030204" pitchFamily="34" charset="0"/>
              </a:rPr>
              <a:t>IHP heisst</a:t>
            </a:r>
            <a:r>
              <a:rPr lang="de-CH" sz="2800" dirty="0">
                <a:latin typeface="Tahoma" panose="020B0604030504040204" pitchFamily="34" charset="0"/>
                <a:ea typeface="Calibri" panose="020F0502020204030204" pitchFamily="34" charset="0"/>
              </a:rPr>
              <a:t>	</a:t>
            </a:r>
            <a:r>
              <a:rPr lang="de-CH" sz="2800" dirty="0" smtClean="0">
                <a:latin typeface="Tahoma" panose="020B0604030504040204" pitchFamily="34" charset="0"/>
                <a:ea typeface="Calibri" panose="020F0502020204030204" pitchFamily="34" charset="0"/>
              </a:rPr>
              <a:t>…Weitblick und ist ein Motor unserer 	Schulentwicklung.</a:t>
            </a:r>
            <a:endParaRPr lang="de-CH" sz="2800" dirty="0">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173866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363"/>
          <a:stretch/>
        </p:blipFill>
        <p:spPr>
          <a:xfrm>
            <a:off x="189746" y="0"/>
            <a:ext cx="11759347" cy="6861886"/>
          </a:xfrm>
        </p:spPr>
      </p:pic>
    </p:spTree>
    <p:extLst>
      <p:ext uri="{BB962C8B-B14F-4D97-AF65-F5344CB8AC3E}">
        <p14:creationId xmlns:p14="http://schemas.microsoft.com/office/powerpoint/2010/main" val="3734915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87" r="-238" b="17769"/>
          <a:stretch/>
        </p:blipFill>
        <p:spPr>
          <a:xfrm>
            <a:off x="-9939" y="1816"/>
            <a:ext cx="12324522" cy="6836305"/>
          </a:xfrm>
          <a:prstGeom prst="rect">
            <a:avLst/>
          </a:prstGeom>
        </p:spPr>
      </p:pic>
      <p:sp>
        <p:nvSpPr>
          <p:cNvPr id="6" name="Rechteck 5"/>
          <p:cNvSpPr/>
          <p:nvPr/>
        </p:nvSpPr>
        <p:spPr>
          <a:xfrm>
            <a:off x="-282263" y="170781"/>
            <a:ext cx="12030315" cy="2123658"/>
          </a:xfrm>
          <a:prstGeom prst="rect">
            <a:avLst/>
          </a:prstGeom>
        </p:spPr>
        <p:txBody>
          <a:bodyPr wrap="square">
            <a:spAutoFit/>
          </a:bodyPr>
          <a:lstStyle/>
          <a:p>
            <a:pPr algn="ctr"/>
            <a:r>
              <a:rPr lang="de-CH" sz="4400" dirty="0" smtClean="0">
                <a:solidFill>
                  <a:schemeClr val="bg1"/>
                </a:solidFill>
                <a:latin typeface="Tahoma" panose="020B0604030504040204" pitchFamily="34" charset="0"/>
                <a:ea typeface="Calibri" panose="020F0502020204030204" pitchFamily="34" charset="0"/>
              </a:rPr>
              <a:t>Der Entscheid für die Integrative Schulung muss daher bei den Gemeinden und ihren Schulen bleiben.</a:t>
            </a:r>
            <a:endParaRPr lang="de-CH" sz="4400" dirty="0">
              <a:solidFill>
                <a:schemeClr val="bg1"/>
              </a:solidFill>
            </a:endParaRPr>
          </a:p>
        </p:txBody>
      </p:sp>
    </p:spTree>
    <p:extLst>
      <p:ext uri="{BB962C8B-B14F-4D97-AF65-F5344CB8AC3E}">
        <p14:creationId xmlns:p14="http://schemas.microsoft.com/office/powerpoint/2010/main" val="2364572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Inhaltsplatzhalt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600" b="-1"/>
          <a:stretch/>
        </p:blipFill>
        <p:spPr>
          <a:xfrm>
            <a:off x="-49952" y="-526774"/>
            <a:ext cx="12241952" cy="8291884"/>
          </a:xfrm>
        </p:spPr>
      </p:pic>
    </p:spTree>
    <p:extLst>
      <p:ext uri="{BB962C8B-B14F-4D97-AF65-F5344CB8AC3E}">
        <p14:creationId xmlns:p14="http://schemas.microsoft.com/office/powerpoint/2010/main" val="2443069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92655" y="5561042"/>
            <a:ext cx="1581194" cy="1113161"/>
          </a:xfrm>
          <a:ln>
            <a:solidFill>
              <a:schemeClr val="tx1"/>
            </a:solidFill>
          </a:ln>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74" y="110836"/>
            <a:ext cx="4641977" cy="3202839"/>
          </a:xfrm>
          <a:prstGeom prst="rect">
            <a:avLst/>
          </a:prstGeom>
          <a:ln>
            <a:solidFill>
              <a:schemeClr val="tx1"/>
            </a:solidFill>
          </a:ln>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0185" y="5561042"/>
            <a:ext cx="1641349" cy="1111252"/>
          </a:xfrm>
          <a:prstGeom prst="rect">
            <a:avLst/>
          </a:prstGeom>
          <a:ln>
            <a:solidFill>
              <a:schemeClr val="tx1"/>
            </a:solidFill>
          </a:ln>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656" y="3463663"/>
            <a:ext cx="2924011" cy="1947391"/>
          </a:xfrm>
          <a:prstGeom prst="rect">
            <a:avLst/>
          </a:prstGeom>
          <a:ln>
            <a:solidFill>
              <a:schemeClr val="tx1"/>
            </a:solidFill>
          </a:ln>
        </p:spPr>
      </p:pic>
      <p:pic>
        <p:nvPicPr>
          <p:cNvPr id="8" name="Grafik 7"/>
          <p:cNvPicPr>
            <a:picLocks noChangeAspect="1"/>
          </p:cNvPicPr>
          <p:nvPr/>
        </p:nvPicPr>
        <p:blipFill>
          <a:blip r:embed="rId7"/>
          <a:stretch>
            <a:fillRect/>
          </a:stretch>
        </p:blipFill>
        <p:spPr>
          <a:xfrm>
            <a:off x="4874914" y="5563629"/>
            <a:ext cx="1772298" cy="1127466"/>
          </a:xfrm>
          <a:prstGeom prst="rect">
            <a:avLst/>
          </a:prstGeom>
          <a:ln>
            <a:solidFill>
              <a:schemeClr val="tx1"/>
            </a:solidFill>
          </a:ln>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4970" y="5563630"/>
            <a:ext cx="1662996" cy="1108664"/>
          </a:xfrm>
          <a:prstGeom prst="rect">
            <a:avLst/>
          </a:prstGeom>
          <a:ln>
            <a:solidFill>
              <a:schemeClr val="tx1"/>
            </a:solidFill>
          </a:ln>
        </p:spPr>
      </p:pic>
      <p:pic>
        <p:nvPicPr>
          <p:cNvPr id="10" name="Grafi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2358" y="5561042"/>
            <a:ext cx="1674102" cy="1111252"/>
          </a:xfrm>
          <a:prstGeom prst="rect">
            <a:avLst/>
          </a:prstGeom>
          <a:ln>
            <a:solidFill>
              <a:schemeClr val="tx1"/>
            </a:solidFill>
          </a:ln>
        </p:spPr>
      </p:pic>
      <p:pic>
        <p:nvPicPr>
          <p:cNvPr id="11" name="Grafik 10"/>
          <p:cNvPicPr>
            <a:picLocks noChangeAspect="1"/>
          </p:cNvPicPr>
          <p:nvPr/>
        </p:nvPicPr>
        <p:blipFill>
          <a:blip r:embed="rId10"/>
          <a:stretch>
            <a:fillRect/>
          </a:stretch>
        </p:blipFill>
        <p:spPr>
          <a:xfrm>
            <a:off x="4874914" y="67568"/>
            <a:ext cx="7173052" cy="5376796"/>
          </a:xfrm>
          <a:prstGeom prst="rect">
            <a:avLst/>
          </a:prstGeom>
        </p:spPr>
      </p:pic>
    </p:spTree>
    <p:extLst>
      <p:ext uri="{BB962C8B-B14F-4D97-AF65-F5344CB8AC3E}">
        <p14:creationId xmlns:p14="http://schemas.microsoft.com/office/powerpoint/2010/main" val="18693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767" b="8580"/>
          <a:stretch/>
        </p:blipFill>
        <p:spPr>
          <a:xfrm>
            <a:off x="3059981" y="0"/>
            <a:ext cx="6139943" cy="6848273"/>
          </a:xfrm>
        </p:spPr>
      </p:pic>
    </p:spTree>
    <p:extLst>
      <p:ext uri="{BB962C8B-B14F-4D97-AF65-F5344CB8AC3E}">
        <p14:creationId xmlns:p14="http://schemas.microsoft.com/office/powerpoint/2010/main" val="835431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82947" cy="5015345"/>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8837" y="1524000"/>
            <a:ext cx="8433164" cy="5382491"/>
          </a:xfrm>
          <a:prstGeom prst="rect">
            <a:avLst/>
          </a:prstGeom>
        </p:spPr>
      </p:pic>
    </p:spTree>
    <p:extLst>
      <p:ext uri="{BB962C8B-B14F-4D97-AF65-F5344CB8AC3E}">
        <p14:creationId xmlns:p14="http://schemas.microsoft.com/office/powerpoint/2010/main" val="168127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0"/>
            <a:ext cx="12344400" cy="6858000"/>
          </a:xfrm>
          <a:prstGeom prst="rect">
            <a:avLst/>
          </a:prstGeom>
        </p:spPr>
      </p:pic>
      <p:sp>
        <p:nvSpPr>
          <p:cNvPr id="6" name="Titel 5"/>
          <p:cNvSpPr>
            <a:spLocks noGrp="1"/>
          </p:cNvSpPr>
          <p:nvPr>
            <p:ph type="title"/>
          </p:nvPr>
        </p:nvSpPr>
        <p:spPr>
          <a:xfrm>
            <a:off x="1179713" y="1222397"/>
            <a:ext cx="5373757" cy="1325563"/>
          </a:xfrm>
        </p:spPr>
        <p:txBody>
          <a:bodyPr/>
          <a:lstStyle/>
          <a:p>
            <a:r>
              <a:rPr lang="de-CH" dirty="0" smtClean="0">
                <a:latin typeface="Tahoma" panose="020B0604030504040204" pitchFamily="34" charset="0"/>
                <a:ea typeface="Tahoma" panose="020B0604030504040204" pitchFamily="34" charset="0"/>
                <a:cs typeface="Tahoma" panose="020B0604030504040204" pitchFamily="34" charset="0"/>
              </a:rPr>
              <a:t>Unsere Kinder </a:t>
            </a:r>
            <a:endParaRPr lang="de-CH" dirty="0">
              <a:latin typeface="Tahoma" panose="020B0604030504040204" pitchFamily="34" charset="0"/>
              <a:ea typeface="Tahoma" panose="020B0604030504040204" pitchFamily="34" charset="0"/>
              <a:cs typeface="Tahoma" panose="020B0604030504040204" pitchFamily="34" charset="0"/>
            </a:endParaRPr>
          </a:p>
        </p:txBody>
      </p:sp>
      <p:sp>
        <p:nvSpPr>
          <p:cNvPr id="7" name="Inhaltsplatzhalter 6"/>
          <p:cNvSpPr>
            <a:spLocks noGrp="1"/>
          </p:cNvSpPr>
          <p:nvPr>
            <p:ph idx="1"/>
          </p:nvPr>
        </p:nvSpPr>
        <p:spPr>
          <a:xfrm>
            <a:off x="1243914" y="2627870"/>
            <a:ext cx="8108809" cy="2411269"/>
          </a:xfrm>
        </p:spPr>
        <p:txBody>
          <a:bodyPr/>
          <a:lstStyle/>
          <a:p>
            <a:pPr marL="0" lvl="0" indent="0">
              <a:buNone/>
            </a:pPr>
            <a:r>
              <a:rPr lang="de-CH" dirty="0">
                <a:latin typeface="Tahoma" panose="020B0604030504040204" pitchFamily="34" charset="0"/>
                <a:ea typeface="Tahoma" panose="020B0604030504040204" pitchFamily="34" charset="0"/>
                <a:cs typeface="Tahoma" panose="020B0604030504040204" pitchFamily="34" charset="0"/>
              </a:rPr>
              <a:t>Normalbegabte Kinder </a:t>
            </a:r>
          </a:p>
          <a:p>
            <a:pPr marL="0" lvl="0" indent="0">
              <a:buNone/>
            </a:pPr>
            <a:r>
              <a:rPr lang="de-CH" dirty="0">
                <a:latin typeface="Tahoma" panose="020B0604030504040204" pitchFamily="34" charset="0"/>
                <a:ea typeface="Tahoma" panose="020B0604030504040204" pitchFamily="34" charset="0"/>
                <a:cs typeface="Tahoma" panose="020B0604030504040204" pitchFamily="34" charset="0"/>
              </a:rPr>
              <a:t>Kinder mit besonderen </a:t>
            </a:r>
            <a:r>
              <a:rPr lang="de-CH" dirty="0" smtClean="0">
                <a:latin typeface="Tahoma" panose="020B0604030504040204" pitchFamily="34" charset="0"/>
                <a:ea typeface="Tahoma" panose="020B0604030504040204" pitchFamily="34" charset="0"/>
                <a:cs typeface="Tahoma" panose="020B0604030504040204" pitchFamily="34" charset="0"/>
              </a:rPr>
              <a:t>Begabungen</a:t>
            </a:r>
            <a:endParaRPr lang="de-CH"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de-CH" dirty="0">
                <a:latin typeface="Tahoma" panose="020B0604030504040204" pitchFamily="34" charset="0"/>
                <a:ea typeface="Tahoma" panose="020B0604030504040204" pitchFamily="34" charset="0"/>
                <a:cs typeface="Tahoma" panose="020B0604030504040204" pitchFamily="34" charset="0"/>
              </a:rPr>
              <a:t>Kinder mit Lernschwierigkeiten </a:t>
            </a:r>
            <a:r>
              <a:rPr lang="de-CH" dirty="0" smtClean="0">
                <a:latin typeface="Tahoma" panose="020B0604030504040204" pitchFamily="34" charset="0"/>
                <a:ea typeface="Tahoma" panose="020B0604030504040204" pitchFamily="34" charset="0"/>
                <a:cs typeface="Tahoma" panose="020B0604030504040204" pitchFamily="34" charset="0"/>
              </a:rPr>
              <a:t>(mit und ohne Individuellen Lernzielen)</a:t>
            </a:r>
          </a:p>
          <a:p>
            <a:pPr marL="0" lvl="0" indent="0">
              <a:buNone/>
            </a:pPr>
            <a:r>
              <a:rPr lang="de-CH" dirty="0" smtClean="0">
                <a:latin typeface="Tahoma" panose="020B0604030504040204" pitchFamily="34" charset="0"/>
                <a:ea typeface="Tahoma" panose="020B0604030504040204" pitchFamily="34" charset="0"/>
                <a:cs typeface="Tahoma" panose="020B0604030504040204" pitchFamily="34" charset="0"/>
              </a:rPr>
              <a:t>(Kinder </a:t>
            </a:r>
            <a:r>
              <a:rPr lang="de-CH" dirty="0">
                <a:latin typeface="Tahoma" panose="020B0604030504040204" pitchFamily="34" charset="0"/>
                <a:ea typeface="Tahoma" panose="020B0604030504040204" pitchFamily="34" charset="0"/>
                <a:cs typeface="Tahoma" panose="020B0604030504040204" pitchFamily="34" charset="0"/>
              </a:rPr>
              <a:t>mit </a:t>
            </a:r>
            <a:r>
              <a:rPr lang="de-CH" dirty="0" smtClean="0">
                <a:latin typeface="Tahoma" panose="020B0604030504040204" pitchFamily="34" charset="0"/>
                <a:ea typeface="Tahoma" panose="020B0604030504040204" pitchFamily="34" charset="0"/>
                <a:cs typeface="Tahoma" panose="020B0604030504040204" pitchFamily="34" charset="0"/>
              </a:rPr>
              <a:t>Behinderungen) separate </a:t>
            </a:r>
            <a:r>
              <a:rPr lang="de-CH" dirty="0" err="1" smtClean="0">
                <a:latin typeface="Tahoma" panose="020B0604030504040204" pitchFamily="34" charset="0"/>
                <a:ea typeface="Tahoma" panose="020B0604030504040204" pitchFamily="34" charset="0"/>
                <a:cs typeface="Tahoma" panose="020B0604030504040204" pitchFamily="34" charset="0"/>
              </a:rPr>
              <a:t>Ressorucen</a:t>
            </a:r>
            <a:r>
              <a:rPr lang="de-CH" dirty="0" smtClean="0">
                <a:latin typeface="Tahoma" panose="020B0604030504040204" pitchFamily="34" charset="0"/>
                <a:ea typeface="Tahoma" panose="020B0604030504040204" pitchFamily="34" charset="0"/>
                <a:cs typeface="Tahoma" panose="020B0604030504040204" pitchFamily="34" charset="0"/>
              </a:rPr>
              <a:t> </a:t>
            </a:r>
            <a:endParaRPr lang="de-CH"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246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0"/>
            <a:ext cx="12344400" cy="6858000"/>
          </a:xfrm>
          <a:prstGeom prst="rect">
            <a:avLst/>
          </a:prstGeom>
        </p:spPr>
      </p:pic>
      <p:sp>
        <p:nvSpPr>
          <p:cNvPr id="6" name="Titel 5"/>
          <p:cNvSpPr>
            <a:spLocks noGrp="1"/>
          </p:cNvSpPr>
          <p:nvPr>
            <p:ph type="title"/>
          </p:nvPr>
        </p:nvSpPr>
        <p:spPr>
          <a:xfrm>
            <a:off x="1086679" y="1642683"/>
            <a:ext cx="8329170" cy="867349"/>
          </a:xfrm>
        </p:spPr>
        <p:txBody>
          <a:bodyPr>
            <a:normAutofit/>
          </a:bodyPr>
          <a:lstStyle/>
          <a:p>
            <a:r>
              <a:rPr lang="de-CH" dirty="0" smtClean="0">
                <a:latin typeface="Tahoma" panose="020B0604030504040204" pitchFamily="34" charset="0"/>
                <a:ea typeface="Tahoma" panose="020B0604030504040204" pitchFamily="34" charset="0"/>
                <a:cs typeface="Tahoma" panose="020B0604030504040204" pitchFamily="34" charset="0"/>
              </a:rPr>
              <a:t>Unsere Unterstützung mit IHP</a:t>
            </a:r>
            <a:endParaRPr lang="de-CH" dirty="0">
              <a:latin typeface="Tahoma" panose="020B0604030504040204" pitchFamily="34" charset="0"/>
              <a:ea typeface="Tahoma" panose="020B0604030504040204" pitchFamily="34" charset="0"/>
              <a:cs typeface="Tahoma" panose="020B0604030504040204" pitchFamily="34" charset="0"/>
            </a:endParaRPr>
          </a:p>
        </p:txBody>
      </p:sp>
      <p:sp>
        <p:nvSpPr>
          <p:cNvPr id="7" name="Inhaltsplatzhalter 6"/>
          <p:cNvSpPr>
            <a:spLocks noGrp="1"/>
          </p:cNvSpPr>
          <p:nvPr>
            <p:ph idx="1"/>
          </p:nvPr>
        </p:nvSpPr>
        <p:spPr>
          <a:xfrm>
            <a:off x="1086679" y="2872407"/>
            <a:ext cx="10515600" cy="3289496"/>
          </a:xfrm>
        </p:spPr>
        <p:txBody>
          <a:bodyPr>
            <a:normAutofit/>
          </a:bodyPr>
          <a:lstStyle/>
          <a:p>
            <a:r>
              <a:rPr lang="de-CH" dirty="0" smtClean="0">
                <a:latin typeface="Tahoma" panose="020B0604030504040204" pitchFamily="34" charset="0"/>
                <a:ea typeface="Tahoma" panose="020B0604030504040204" pitchFamily="34" charset="0"/>
                <a:cs typeface="Tahoma" panose="020B0604030504040204" pitchFamily="34" charset="0"/>
              </a:rPr>
              <a:t>2 - 4 Lektionen Unterricht pro Woche mit der Schulischen Heilpädagogik </a:t>
            </a:r>
          </a:p>
          <a:p>
            <a:r>
              <a:rPr lang="de-CH" dirty="0" smtClean="0">
                <a:latin typeface="Tahoma" panose="020B0604030504040204" pitchFamily="34" charset="0"/>
                <a:ea typeface="Tahoma" panose="020B0604030504040204" pitchFamily="34" charset="0"/>
                <a:cs typeface="Tahoma" panose="020B0604030504040204" pitchFamily="34" charset="0"/>
              </a:rPr>
              <a:t>Wöchentliche Vorbereitung Klassenlehrperson und  Heilpädagogin</a:t>
            </a:r>
          </a:p>
          <a:p>
            <a:r>
              <a:rPr lang="de-CH" dirty="0" smtClean="0">
                <a:latin typeface="Tahoma" panose="020B0604030504040204" pitchFamily="34" charset="0"/>
                <a:ea typeface="Tahoma" panose="020B0604030504040204" pitchFamily="34" charset="0"/>
                <a:cs typeface="Tahoma" panose="020B0604030504040204" pitchFamily="34" charset="0"/>
              </a:rPr>
              <a:t>Gemeinsame Elterngespräche</a:t>
            </a:r>
          </a:p>
          <a:p>
            <a:pPr marL="0" indent="0">
              <a:buNone/>
            </a:pPr>
            <a:r>
              <a:rPr lang="de-CH"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de-CH" dirty="0" smtClean="0">
                <a:latin typeface="Tahoma" panose="020B0604030504040204" pitchFamily="34" charset="0"/>
                <a:ea typeface="Tahoma" panose="020B0604030504040204" pitchFamily="34" charset="0"/>
                <a:cs typeface="Tahoma" panose="020B0604030504040204" pitchFamily="34" charset="0"/>
              </a:rPr>
              <a:t>Lösungsorientierung </a:t>
            </a:r>
          </a:p>
          <a:p>
            <a:pPr marL="0" indent="0">
              <a:buNone/>
            </a:pPr>
            <a:endParaRPr lang="de-CH"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5457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Inhaltsplatzhalter 5"/>
          <p:cNvPicPr>
            <a:picLocks noGrp="1" noChangeAspect="1"/>
          </p:cNvPicPr>
          <p:nvPr>
            <p:ph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952" y="-396192"/>
            <a:ext cx="12241952" cy="8161302"/>
          </a:xfrm>
        </p:spPr>
      </p:pic>
      <p:sp>
        <p:nvSpPr>
          <p:cNvPr id="5" name="Rechteck 4"/>
          <p:cNvSpPr/>
          <p:nvPr/>
        </p:nvSpPr>
        <p:spPr>
          <a:xfrm>
            <a:off x="540327" y="702217"/>
            <a:ext cx="10813473" cy="1311128"/>
          </a:xfrm>
          <a:prstGeom prst="rect">
            <a:avLst/>
          </a:prstGeom>
        </p:spPr>
        <p:txBody>
          <a:bodyPr wrap="square">
            <a:spAutoFit/>
          </a:bodyPr>
          <a:lstStyle/>
          <a:p>
            <a:pPr lvl="0">
              <a:lnSpc>
                <a:spcPct val="90000"/>
              </a:lnSpc>
              <a:spcBef>
                <a:spcPct val="0"/>
              </a:spcBef>
              <a:spcAft>
                <a:spcPts val="600"/>
              </a:spcAft>
            </a:pPr>
            <a:r>
              <a:rPr lang="de-CH" sz="4400" dirty="0" smtClean="0">
                <a:latin typeface="Tahoma" panose="020B0604030504040204" pitchFamily="34" charset="0"/>
                <a:ea typeface="Tahoma" panose="020B0604030504040204" pitchFamily="34" charset="0"/>
                <a:cs typeface="Tahoma" panose="020B0604030504040204" pitchFamily="34" charset="0"/>
              </a:rPr>
              <a:t>193 Gemeinden im Kanton Aargau sind Integrative Schulen.</a:t>
            </a:r>
            <a:endParaRPr lang="de-CH" sz="4400" dirty="0">
              <a:latin typeface="Tahoma" panose="020B0604030504040204" pitchFamily="34" charset="0"/>
              <a:ea typeface="Tahoma" panose="020B0604030504040204" pitchFamily="34" charset="0"/>
              <a:cs typeface="Tahoma" panose="020B0604030504040204" pitchFamily="34" charset="0"/>
            </a:endParaRPr>
          </a:p>
        </p:txBody>
      </p:sp>
      <p:sp>
        <p:nvSpPr>
          <p:cNvPr id="7" name="Rechteck 6"/>
          <p:cNvSpPr/>
          <p:nvPr/>
        </p:nvSpPr>
        <p:spPr>
          <a:xfrm>
            <a:off x="540327" y="2350437"/>
            <a:ext cx="11148090" cy="4088299"/>
          </a:xfrm>
          <a:prstGeom prst="rect">
            <a:avLst/>
          </a:prstGeom>
        </p:spPr>
        <p:txBody>
          <a:bodyPr wrap="square">
            <a:spAutoFit/>
          </a:bodyPr>
          <a:lstStyle/>
          <a:p>
            <a:pPr marL="180340" indent="-180340">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Es stimmt: 	Die Schule und auch das Modell der IHP soll ständig </a:t>
            </a:r>
            <a:r>
              <a:rPr lang="de-CH" sz="2800" dirty="0" smtClean="0">
                <a:latin typeface="Tahoma" panose="020B0604030504040204" pitchFamily="34" charset="0"/>
                <a:ea typeface="Calibri" panose="020F0502020204030204" pitchFamily="34" charset="0"/>
              </a:rPr>
              <a:t>	verbessert </a:t>
            </a:r>
            <a:r>
              <a:rPr lang="de-CH" sz="2800" dirty="0">
                <a:latin typeface="Tahoma" panose="020B0604030504040204" pitchFamily="34" charset="0"/>
                <a:ea typeface="Calibri" panose="020F0502020204030204" pitchFamily="34" charset="0"/>
              </a:rPr>
              <a:t>werden.</a:t>
            </a:r>
          </a:p>
          <a:p>
            <a:pPr marL="989965" indent="-989965">
              <a:lnSpc>
                <a:spcPct val="107000"/>
              </a:lnSpc>
              <a:spcAft>
                <a:spcPts val="800"/>
              </a:spcAft>
              <a:tabLst>
                <a:tab pos="2335213" algn="l"/>
              </a:tabLst>
            </a:pPr>
            <a:r>
              <a:rPr lang="de-CH" sz="2800" dirty="0">
                <a:latin typeface="Tahoma" panose="020B0604030504040204" pitchFamily="34" charset="0"/>
                <a:ea typeface="Calibri" panose="020F0502020204030204" pitchFamily="34" charset="0"/>
              </a:rPr>
              <a:t>Die </a:t>
            </a:r>
            <a:r>
              <a:rPr lang="de-CH" sz="2800" dirty="0" err="1">
                <a:latin typeface="Tahoma" panose="020B0604030504040204" pitchFamily="34" charset="0"/>
                <a:ea typeface="Calibri" panose="020F0502020204030204" pitchFamily="34" charset="0"/>
              </a:rPr>
              <a:t>Motionen</a:t>
            </a:r>
            <a:r>
              <a:rPr lang="de-CH" sz="2800" dirty="0">
                <a:latin typeface="Tahoma" panose="020B0604030504040204" pitchFamily="34" charset="0"/>
                <a:ea typeface="Calibri" panose="020F0502020204030204" pitchFamily="34" charset="0"/>
              </a:rPr>
              <a:t> 	… wollen ein bewährtes Modell </a:t>
            </a:r>
            <a:r>
              <a:rPr lang="de-CH" sz="2800" dirty="0" smtClean="0">
                <a:latin typeface="Tahoma" panose="020B0604030504040204" pitchFamily="34" charset="0"/>
                <a:ea typeface="Calibri" panose="020F0502020204030204" pitchFamily="34" charset="0"/>
              </a:rPr>
              <a:t>	verbieten</a:t>
            </a:r>
            <a:r>
              <a:rPr lang="de-CH" sz="2800" dirty="0">
                <a:latin typeface="Tahoma" panose="020B0604030504040204" pitchFamily="34" charset="0"/>
                <a:ea typeface="Calibri" panose="020F0502020204030204" pitchFamily="34" charset="0"/>
              </a:rPr>
              <a:t>. Die </a:t>
            </a:r>
            <a:r>
              <a:rPr lang="de-CH" sz="2800" dirty="0" smtClean="0">
                <a:latin typeface="Tahoma" panose="020B0604030504040204" pitchFamily="34" charset="0"/>
                <a:ea typeface="Calibri" panose="020F0502020204030204" pitchFamily="34" charset="0"/>
              </a:rPr>
              <a:t>	Schulgemeinden </a:t>
            </a:r>
            <a:r>
              <a:rPr lang="de-CH" sz="2800" dirty="0">
                <a:latin typeface="Tahoma" panose="020B0604030504040204" pitchFamily="34" charset="0"/>
                <a:ea typeface="Calibri" panose="020F0502020204030204" pitchFamily="34" charset="0"/>
              </a:rPr>
              <a:t>wissen am besten, </a:t>
            </a:r>
            <a:r>
              <a:rPr lang="de-CH" sz="2800" dirty="0" smtClean="0">
                <a:latin typeface="Tahoma" panose="020B0604030504040204" pitchFamily="34" charset="0"/>
                <a:ea typeface="Calibri" panose="020F0502020204030204" pitchFamily="34" charset="0"/>
              </a:rPr>
              <a:t>	welches 	heilpädagogische </a:t>
            </a:r>
            <a:r>
              <a:rPr lang="de-CH" sz="2800" dirty="0">
                <a:latin typeface="Tahoma" panose="020B0604030504040204" pitchFamily="34" charset="0"/>
                <a:ea typeface="Calibri" panose="020F0502020204030204" pitchFamily="34" charset="0"/>
              </a:rPr>
              <a:t>Modell ihre Bedürfnisse </a:t>
            </a:r>
            <a:r>
              <a:rPr lang="de-CH" sz="2800" dirty="0" smtClean="0">
                <a:latin typeface="Tahoma" panose="020B0604030504040204" pitchFamily="34" charset="0"/>
                <a:ea typeface="Calibri" panose="020F0502020204030204" pitchFamily="34" charset="0"/>
              </a:rPr>
              <a:t>am besten 	abdeckt</a:t>
            </a:r>
            <a:r>
              <a:rPr lang="de-CH" sz="2800" dirty="0">
                <a:latin typeface="Tahoma" panose="020B0604030504040204" pitchFamily="34" charset="0"/>
                <a:ea typeface="Calibri" panose="020F0502020204030204" pitchFamily="34" charset="0"/>
              </a:rPr>
              <a:t>. </a:t>
            </a:r>
            <a:endParaRPr lang="de-CH" sz="2800" dirty="0" smtClean="0">
              <a:latin typeface="Tahoma" panose="020B0604030504040204" pitchFamily="34" charset="0"/>
              <a:ea typeface="Calibri" panose="020F0502020204030204" pitchFamily="34" charset="0"/>
            </a:endParaRPr>
          </a:p>
          <a:p>
            <a:pPr marL="989965" indent="-989965">
              <a:lnSpc>
                <a:spcPct val="107000"/>
              </a:lnSpc>
              <a:spcAft>
                <a:spcPts val="800"/>
              </a:spcAft>
              <a:tabLst>
                <a:tab pos="2335213" algn="l"/>
              </a:tabLst>
            </a:pPr>
            <a:endParaRPr lang="de-CH" sz="2800" dirty="0" smtClean="0">
              <a:latin typeface="Tahoma" panose="020B0604030504040204" pitchFamily="34" charset="0"/>
              <a:ea typeface="Calibri" panose="020F0502020204030204" pitchFamily="34" charset="0"/>
            </a:endParaRPr>
          </a:p>
          <a:p>
            <a:pPr marL="989965" indent="-989965">
              <a:lnSpc>
                <a:spcPct val="107000"/>
              </a:lnSpc>
              <a:spcAft>
                <a:spcPts val="800"/>
              </a:spcAft>
              <a:tabLst>
                <a:tab pos="2335213" algn="l"/>
              </a:tabLst>
            </a:pPr>
            <a:r>
              <a:rPr lang="de-CH" sz="2800" b="1" dirty="0" smtClean="0">
                <a:latin typeface="Tahoma" panose="020B0604030504040204" pitchFamily="34" charset="0"/>
                <a:ea typeface="Calibri" panose="020F0502020204030204" pitchFamily="34" charset="0"/>
              </a:rPr>
              <a:t>Diese </a:t>
            </a:r>
            <a:r>
              <a:rPr lang="de-CH" sz="2800" b="1" dirty="0">
                <a:latin typeface="Tahoma" panose="020B0604030504040204" pitchFamily="34" charset="0"/>
                <a:ea typeface="Calibri" panose="020F0502020204030204" pitchFamily="34" charset="0"/>
              </a:rPr>
              <a:t>Entscheidung muss bei den </a:t>
            </a:r>
            <a:r>
              <a:rPr lang="de-CH" sz="2800" b="1" dirty="0" smtClean="0">
                <a:latin typeface="Tahoma" panose="020B0604030504040204" pitchFamily="34" charset="0"/>
                <a:ea typeface="Calibri" panose="020F0502020204030204" pitchFamily="34" charset="0"/>
              </a:rPr>
              <a:t>Gemeinden </a:t>
            </a:r>
            <a:r>
              <a:rPr lang="de-CH" sz="2800" b="1" dirty="0">
                <a:latin typeface="Tahoma" panose="020B0604030504040204" pitchFamily="34" charset="0"/>
                <a:ea typeface="Calibri" panose="020F0502020204030204" pitchFamily="34" charset="0"/>
              </a:rPr>
              <a:t>bleiben.</a:t>
            </a:r>
            <a:endParaRPr lang="de-CH" sz="2800" b="1" dirty="0">
              <a:effectLst/>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103099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904</Words>
  <Application>Microsoft Office PowerPoint</Application>
  <PresentationFormat>Breitbild</PresentationFormat>
  <Paragraphs>106</Paragraphs>
  <Slides>25</Slides>
  <Notes>25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Calibri</vt:lpstr>
      <vt:lpstr>Calibri Light</vt:lpstr>
      <vt:lpstr>Tahoma</vt:lpstr>
      <vt:lpstr>Office</vt:lpstr>
      <vt:lpstr>PowerPoint-Präsentation</vt:lpstr>
      <vt:lpstr>Herausforderungen </vt:lpstr>
      <vt:lpstr>PowerPoint-Präsentation</vt:lpstr>
      <vt:lpstr>PowerPoint-Präsentation</vt:lpstr>
      <vt:lpstr>PowerPoint-Präsentation</vt:lpstr>
      <vt:lpstr>PowerPoint-Präsentation</vt:lpstr>
      <vt:lpstr>Unsere Kinder </vt:lpstr>
      <vt:lpstr>Unsere Unterstützung mit IHP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Lernatelier Oberstufe </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Silvia Mallien</dc:creator>
  <cp:lastModifiedBy>Sabine Staub</cp:lastModifiedBy>
  <cp:revision>53</cp:revision>
  <dcterms:created xsi:type="dcterms:W3CDTF">2016-08-30T14:22:55Z</dcterms:created>
  <dcterms:modified xsi:type="dcterms:W3CDTF">2016-09-08T06:54:14Z</dcterms:modified>
</cp:coreProperties>
</file>